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61" r:id="rId3"/>
    <p:sldId id="288" r:id="rId4"/>
    <p:sldId id="286" r:id="rId5"/>
    <p:sldId id="289" r:id="rId6"/>
    <p:sldId id="290" r:id="rId7"/>
    <p:sldId id="313" r:id="rId8"/>
    <p:sldId id="293" r:id="rId9"/>
    <p:sldId id="292" r:id="rId10"/>
    <p:sldId id="297" r:id="rId11"/>
    <p:sldId id="300" r:id="rId12"/>
    <p:sldId id="298" r:id="rId13"/>
    <p:sldId id="301" r:id="rId14"/>
    <p:sldId id="302" r:id="rId15"/>
    <p:sldId id="303" r:id="rId16"/>
    <p:sldId id="304" r:id="rId17"/>
    <p:sldId id="306" r:id="rId18"/>
    <p:sldId id="308" r:id="rId19"/>
    <p:sldId id="309" r:id="rId20"/>
    <p:sldId id="314" r:id="rId21"/>
    <p:sldId id="281" r:id="rId22"/>
    <p:sldId id="316" r:id="rId23"/>
    <p:sldId id="317" r:id="rId24"/>
    <p:sldId id="318" r:id="rId25"/>
    <p:sldId id="319" r:id="rId26"/>
    <p:sldId id="320" r:id="rId27"/>
    <p:sldId id="322" r:id="rId28"/>
    <p:sldId id="321" r:id="rId29"/>
    <p:sldId id="325" r:id="rId30"/>
    <p:sldId id="324" r:id="rId31"/>
    <p:sldId id="3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2002"/>
    <a:srgbClr val="986491"/>
    <a:srgbClr val="D1758E"/>
    <a:srgbClr val="55B2A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87657" autoAdjust="0"/>
  </p:normalViewPr>
  <p:slideViewPr>
    <p:cSldViewPr snapToGrid="0">
      <p:cViewPr varScale="1">
        <p:scale>
          <a:sx n="75" d="100"/>
          <a:sy n="75" d="100"/>
        </p:scale>
        <p:origin x="8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MF</c:v>
                </c:pt>
              </c:strCache>
            </c:strRef>
          </c:tx>
          <c:spPr>
            <a:ln w="15875" cap="rnd">
              <a:solidFill>
                <a:srgbClr val="55B2A0"/>
              </a:solidFill>
              <a:round/>
            </a:ln>
            <a:effectLst/>
          </c:spPr>
          <c:marker>
            <c:symbol val="circle"/>
            <c:size val="5"/>
            <c:spPr>
              <a:noFill/>
              <a:ln w="9525">
                <a:noFill/>
              </a:ln>
              <a:effectLst/>
            </c:spPr>
          </c:marker>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Sheet1!$B$2:$B$101</c:f>
              <c:numCache>
                <c:formatCode>General</c:formatCode>
                <c:ptCount val="100"/>
                <c:pt idx="0">
                  <c:v>0.112445974653871</c:v>
                </c:pt>
                <c:pt idx="1">
                  <c:v>0.12665738773716201</c:v>
                </c:pt>
                <c:pt idx="2">
                  <c:v>0.14379898908504801</c:v>
                </c:pt>
                <c:pt idx="3">
                  <c:v>0.15998827924694101</c:v>
                </c:pt>
                <c:pt idx="4">
                  <c:v>0.17376016409054201</c:v>
                </c:pt>
                <c:pt idx="5">
                  <c:v>0.18965643542597599</c:v>
                </c:pt>
                <c:pt idx="6">
                  <c:v>0.20013185847190601</c:v>
                </c:pt>
                <c:pt idx="7">
                  <c:v>0.20928869679876899</c:v>
                </c:pt>
                <c:pt idx="8">
                  <c:v>0.21837228041901599</c:v>
                </c:pt>
                <c:pt idx="9">
                  <c:v>0.22833492051864299</c:v>
                </c:pt>
                <c:pt idx="10">
                  <c:v>0.23514760823382899</c:v>
                </c:pt>
                <c:pt idx="11">
                  <c:v>0.24225331477547399</c:v>
                </c:pt>
                <c:pt idx="12">
                  <c:v>0.247527653651747</c:v>
                </c:pt>
                <c:pt idx="13">
                  <c:v>0.25228920958171502</c:v>
                </c:pt>
                <c:pt idx="14">
                  <c:v>0.25873562376382597</c:v>
                </c:pt>
                <c:pt idx="15">
                  <c:v>0.26188557614826702</c:v>
                </c:pt>
                <c:pt idx="16">
                  <c:v>0.267452933850999</c:v>
                </c:pt>
                <c:pt idx="17">
                  <c:v>0.271408688008204</c:v>
                </c:pt>
                <c:pt idx="18">
                  <c:v>0.277488828657241</c:v>
                </c:pt>
                <c:pt idx="19">
                  <c:v>0.28261665812028403</c:v>
                </c:pt>
                <c:pt idx="20">
                  <c:v>0.28701194051717799</c:v>
                </c:pt>
                <c:pt idx="21">
                  <c:v>0.29184675115376102</c:v>
                </c:pt>
                <c:pt idx="22">
                  <c:v>0.30005127829463002</c:v>
                </c:pt>
                <c:pt idx="23">
                  <c:v>0.30298146655922598</c:v>
                </c:pt>
                <c:pt idx="24">
                  <c:v>0.31125924840670999</c:v>
                </c:pt>
                <c:pt idx="25">
                  <c:v>0.31609405904329302</c:v>
                </c:pt>
                <c:pt idx="26">
                  <c:v>0.32151490733279597</c:v>
                </c:pt>
                <c:pt idx="27">
                  <c:v>0.32840084975459599</c:v>
                </c:pt>
                <c:pt idx="28">
                  <c:v>0.33499377334993702</c:v>
                </c:pt>
                <c:pt idx="29">
                  <c:v>0.34100065929235901</c:v>
                </c:pt>
                <c:pt idx="30">
                  <c:v>0.34766683759431499</c:v>
                </c:pt>
                <c:pt idx="31">
                  <c:v>0.35279466705735801</c:v>
                </c:pt>
                <c:pt idx="32">
                  <c:v>0.360193392425463</c:v>
                </c:pt>
                <c:pt idx="33">
                  <c:v>0.36275730715698401</c:v>
                </c:pt>
                <c:pt idx="34">
                  <c:v>0.370522306058164</c:v>
                </c:pt>
                <c:pt idx="35">
                  <c:v>0.37557688081459201</c:v>
                </c:pt>
                <c:pt idx="36">
                  <c:v>0.38011867262471599</c:v>
                </c:pt>
                <c:pt idx="37">
                  <c:v>0.38436744560837999</c:v>
                </c:pt>
                <c:pt idx="38">
                  <c:v>0.39074060508387598</c:v>
                </c:pt>
                <c:pt idx="39">
                  <c:v>0.39704050985275802</c:v>
                </c:pt>
                <c:pt idx="40">
                  <c:v>0.39879862281151501</c:v>
                </c:pt>
                <c:pt idx="41">
                  <c:v>0.40312065050179402</c:v>
                </c:pt>
                <c:pt idx="42">
                  <c:v>0.40736942348545802</c:v>
                </c:pt>
                <c:pt idx="43">
                  <c:v>0.41271701706834601</c:v>
                </c:pt>
                <c:pt idx="44">
                  <c:v>0.41374258296095501</c:v>
                </c:pt>
                <c:pt idx="45">
                  <c:v>0.41711229946523998</c:v>
                </c:pt>
                <c:pt idx="46">
                  <c:v>0.42092154420921502</c:v>
                </c:pt>
                <c:pt idx="47">
                  <c:v>0.42597611896564302</c:v>
                </c:pt>
                <c:pt idx="48">
                  <c:v>0.42949234488315802</c:v>
                </c:pt>
                <c:pt idx="49">
                  <c:v>0.43022489194930702</c:v>
                </c:pt>
                <c:pt idx="50">
                  <c:v>0.43388762728005198</c:v>
                </c:pt>
                <c:pt idx="51">
                  <c:v>0.43659805142480401</c:v>
                </c:pt>
                <c:pt idx="52">
                  <c:v>0.43659805142480401</c:v>
                </c:pt>
                <c:pt idx="53">
                  <c:v>0.44070031499523799</c:v>
                </c:pt>
                <c:pt idx="54">
                  <c:v>0.44055380558200802</c:v>
                </c:pt>
                <c:pt idx="55">
                  <c:v>0.444363050325983</c:v>
                </c:pt>
                <c:pt idx="56">
                  <c:v>0.447219983883964</c:v>
                </c:pt>
                <c:pt idx="57">
                  <c:v>0.45015017214856001</c:v>
                </c:pt>
                <c:pt idx="58">
                  <c:v>0.45102922862793898</c:v>
                </c:pt>
                <c:pt idx="59">
                  <c:v>0.45410592630576502</c:v>
                </c:pt>
                <c:pt idx="60">
                  <c:v>0.455058237491758</c:v>
                </c:pt>
                <c:pt idx="61">
                  <c:v>0.45886748223573298</c:v>
                </c:pt>
                <c:pt idx="62">
                  <c:v>0.45996630283495699</c:v>
                </c:pt>
                <c:pt idx="63">
                  <c:v>0.45908724635557802</c:v>
                </c:pt>
                <c:pt idx="64">
                  <c:v>0.46231045344663302</c:v>
                </c:pt>
                <c:pt idx="65">
                  <c:v>0.46458134935169498</c:v>
                </c:pt>
                <c:pt idx="66">
                  <c:v>0.46633946231045298</c:v>
                </c:pt>
                <c:pt idx="67">
                  <c:v>0.46743828290967598</c:v>
                </c:pt>
                <c:pt idx="68">
                  <c:v>0.46795106585598101</c:v>
                </c:pt>
                <c:pt idx="69">
                  <c:v>0.47124752765365102</c:v>
                </c:pt>
                <c:pt idx="70">
                  <c:v>0.47058823529411697</c:v>
                </c:pt>
                <c:pt idx="71">
                  <c:v>0.469709178814738</c:v>
                </c:pt>
                <c:pt idx="72">
                  <c:v>0.47337191414548302</c:v>
                </c:pt>
                <c:pt idx="73">
                  <c:v>0.472199838839645</c:v>
                </c:pt>
                <c:pt idx="74">
                  <c:v>0.473957951798403</c:v>
                </c:pt>
                <c:pt idx="75">
                  <c:v>0.47410446121163202</c:v>
                </c:pt>
                <c:pt idx="76">
                  <c:v>0.47556955534392997</c:v>
                </c:pt>
                <c:pt idx="77">
                  <c:v>0.47622884770346402</c:v>
                </c:pt>
                <c:pt idx="78">
                  <c:v>0.47879276243498597</c:v>
                </c:pt>
                <c:pt idx="79">
                  <c:v>0.47930554538129</c:v>
                </c:pt>
                <c:pt idx="80">
                  <c:v>0.48047762068712901</c:v>
                </c:pt>
                <c:pt idx="81">
                  <c:v>0.48055087539374403</c:v>
                </c:pt>
                <c:pt idx="82">
                  <c:v>0.47937880008790501</c:v>
                </c:pt>
                <c:pt idx="83">
                  <c:v>0.48077063951358801</c:v>
                </c:pt>
                <c:pt idx="84">
                  <c:v>0.48340780895172503</c:v>
                </c:pt>
                <c:pt idx="85">
                  <c:v>0.48479964837740802</c:v>
                </c:pt>
                <c:pt idx="86">
                  <c:v>0.484653138964178</c:v>
                </c:pt>
                <c:pt idx="87">
                  <c:v>0.48414035601787397</c:v>
                </c:pt>
                <c:pt idx="88">
                  <c:v>0.48685078016262501</c:v>
                </c:pt>
                <c:pt idx="89">
                  <c:v>0.48934144018753201</c:v>
                </c:pt>
                <c:pt idx="90">
                  <c:v>0.48912167606768697</c:v>
                </c:pt>
                <c:pt idx="91">
                  <c:v>0.49044026078675501</c:v>
                </c:pt>
                <c:pt idx="92">
                  <c:v>0.489634459013991</c:v>
                </c:pt>
                <c:pt idx="93">
                  <c:v>0.49190535491905302</c:v>
                </c:pt>
                <c:pt idx="94">
                  <c:v>0.49066002490659999</c:v>
                </c:pt>
                <c:pt idx="95">
                  <c:v>0.48956120430737599</c:v>
                </c:pt>
                <c:pt idx="96">
                  <c:v>0.48948794960076097</c:v>
                </c:pt>
                <c:pt idx="97">
                  <c:v>0.48956120430737599</c:v>
                </c:pt>
                <c:pt idx="98">
                  <c:v>0.49175884550582299</c:v>
                </c:pt>
                <c:pt idx="99">
                  <c:v>0.49153908138597902</c:v>
                </c:pt>
              </c:numCache>
            </c:numRef>
          </c:val>
          <c:smooth val="1"/>
          <c:extLst>
            <c:ext xmlns:c16="http://schemas.microsoft.com/office/drawing/2014/chart" uri="{C3380CC4-5D6E-409C-BE32-E72D297353CC}">
              <c16:uniqueId val="{00000000-B93E-43C9-87FE-AE4A34AB4A70}"/>
            </c:ext>
          </c:extLst>
        </c:ser>
        <c:ser>
          <c:idx val="1"/>
          <c:order val="1"/>
          <c:tx>
            <c:strRef>
              <c:f>Sheet1!$C$1</c:f>
              <c:strCache>
                <c:ptCount val="1"/>
                <c:pt idx="0">
                  <c:v>NCF</c:v>
                </c:pt>
              </c:strCache>
            </c:strRef>
          </c:tx>
          <c:spPr>
            <a:ln w="15875" cap="rnd">
              <a:solidFill>
                <a:srgbClr val="D42002"/>
              </a:solidFill>
              <a:round/>
            </a:ln>
            <a:effectLst/>
          </c:spPr>
          <c:marker>
            <c:symbol val="circle"/>
            <c:size val="5"/>
            <c:spPr>
              <a:noFill/>
              <a:ln w="9525">
                <a:noFill/>
              </a:ln>
              <a:effectLst/>
            </c:spPr>
          </c:marker>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Sheet1!$C$2:$C$101</c:f>
              <c:numCache>
                <c:formatCode>General</c:formatCode>
                <c:ptCount val="100"/>
                <c:pt idx="0">
                  <c:v>0.43820965497033099</c:v>
                </c:pt>
                <c:pt idx="1">
                  <c:v>0.44641418211119999</c:v>
                </c:pt>
                <c:pt idx="2">
                  <c:v>0.44538861621859199</c:v>
                </c:pt>
                <c:pt idx="3">
                  <c:v>0.44590139916489602</c:v>
                </c:pt>
                <c:pt idx="4">
                  <c:v>0.45762215222328001</c:v>
                </c:pt>
                <c:pt idx="5">
                  <c:v>0.47622884770346502</c:v>
                </c:pt>
                <c:pt idx="6">
                  <c:v>0.48479964837740802</c:v>
                </c:pt>
                <c:pt idx="7">
                  <c:v>0.48809611017507798</c:v>
                </c:pt>
                <c:pt idx="8">
                  <c:v>0.49205186433228298</c:v>
                </c:pt>
                <c:pt idx="9">
                  <c:v>0.49241813786535699</c:v>
                </c:pt>
                <c:pt idx="10">
                  <c:v>0.494982052596879</c:v>
                </c:pt>
                <c:pt idx="11">
                  <c:v>0.498571533221009</c:v>
                </c:pt>
                <c:pt idx="12">
                  <c:v>0.50179474031206495</c:v>
                </c:pt>
                <c:pt idx="13">
                  <c:v>0.50260054208482896</c:v>
                </c:pt>
                <c:pt idx="14">
                  <c:v>0.50421214563035599</c:v>
                </c:pt>
                <c:pt idx="15">
                  <c:v>0.50450516445681604</c:v>
                </c:pt>
                <c:pt idx="16">
                  <c:v>0.505677239762654</c:v>
                </c:pt>
                <c:pt idx="17">
                  <c:v>0.50597025858911404</c:v>
                </c:pt>
                <c:pt idx="18">
                  <c:v>0.50457841916343105</c:v>
                </c:pt>
                <c:pt idx="19">
                  <c:v>0.505677239762654</c:v>
                </c:pt>
                <c:pt idx="20">
                  <c:v>0.50406563621712697</c:v>
                </c:pt>
                <c:pt idx="21">
                  <c:v>0.50611676800234395</c:v>
                </c:pt>
                <c:pt idx="22">
                  <c:v>0.50626327741557398</c:v>
                </c:pt>
                <c:pt idx="23">
                  <c:v>0.50604351329572905</c:v>
                </c:pt>
                <c:pt idx="24">
                  <c:v>0.50604351329572905</c:v>
                </c:pt>
                <c:pt idx="25">
                  <c:v>0.502820306204673</c:v>
                </c:pt>
                <c:pt idx="26">
                  <c:v>0.50575049446926901</c:v>
                </c:pt>
                <c:pt idx="27">
                  <c:v>0.50780162625448599</c:v>
                </c:pt>
                <c:pt idx="28">
                  <c:v>0.50655629624203302</c:v>
                </c:pt>
                <c:pt idx="29">
                  <c:v>0.50164823089883503</c:v>
                </c:pt>
                <c:pt idx="30">
                  <c:v>0.50597025858911404</c:v>
                </c:pt>
                <c:pt idx="31">
                  <c:v>0.50633653212218799</c:v>
                </c:pt>
                <c:pt idx="32">
                  <c:v>0.505677239762654</c:v>
                </c:pt>
                <c:pt idx="33">
                  <c:v>0.50838766390740597</c:v>
                </c:pt>
                <c:pt idx="34">
                  <c:v>0.51021903157277804</c:v>
                </c:pt>
                <c:pt idx="35">
                  <c:v>0.50728884330818202</c:v>
                </c:pt>
                <c:pt idx="36">
                  <c:v>0.51051205039923797</c:v>
                </c:pt>
                <c:pt idx="37">
                  <c:v>0.509266720386784</c:v>
                </c:pt>
                <c:pt idx="38">
                  <c:v>0.50985275803970398</c:v>
                </c:pt>
                <c:pt idx="39">
                  <c:v>0.50516445681635003</c:v>
                </c:pt>
                <c:pt idx="40">
                  <c:v>0.50765511684125697</c:v>
                </c:pt>
                <c:pt idx="41">
                  <c:v>0.50758186213464196</c:v>
                </c:pt>
                <c:pt idx="42">
                  <c:v>0.50963299391985895</c:v>
                </c:pt>
                <c:pt idx="43">
                  <c:v>0.51073181451908201</c:v>
                </c:pt>
                <c:pt idx="44">
                  <c:v>0.50692256977510797</c:v>
                </c:pt>
                <c:pt idx="45">
                  <c:v>0.50809464508094604</c:v>
                </c:pt>
                <c:pt idx="46">
                  <c:v>0.50794813566771602</c:v>
                </c:pt>
                <c:pt idx="47">
                  <c:v>0.50684931506849296</c:v>
                </c:pt>
                <c:pt idx="48">
                  <c:v>0.50794813566771602</c:v>
                </c:pt>
                <c:pt idx="49">
                  <c:v>0.51183063511830595</c:v>
                </c:pt>
                <c:pt idx="50">
                  <c:v>0.51131785217200199</c:v>
                </c:pt>
                <c:pt idx="51">
                  <c:v>0.51058530510585298</c:v>
                </c:pt>
                <c:pt idx="52">
                  <c:v>0.51248992747783995</c:v>
                </c:pt>
                <c:pt idx="53">
                  <c:v>0.50941322980001402</c:v>
                </c:pt>
                <c:pt idx="54">
                  <c:v>0.50912021097355498</c:v>
                </c:pt>
                <c:pt idx="55">
                  <c:v>0.50846091861402098</c:v>
                </c:pt>
                <c:pt idx="56">
                  <c:v>0.50648304153541801</c:v>
                </c:pt>
                <c:pt idx="57">
                  <c:v>0.50472492857666096</c:v>
                </c:pt>
                <c:pt idx="58">
                  <c:v>0.50648304153541801</c:v>
                </c:pt>
                <c:pt idx="59">
                  <c:v>0.50545747564280996</c:v>
                </c:pt>
                <c:pt idx="60">
                  <c:v>0.509999267452933</c:v>
                </c:pt>
                <c:pt idx="61">
                  <c:v>0.50816789978756105</c:v>
                </c:pt>
                <c:pt idx="62">
                  <c:v>0.50487143798988998</c:v>
                </c:pt>
                <c:pt idx="63">
                  <c:v>0.50399238151051196</c:v>
                </c:pt>
                <c:pt idx="64">
                  <c:v>0.50868068273386502</c:v>
                </c:pt>
                <c:pt idx="65">
                  <c:v>0.50553073034942497</c:v>
                </c:pt>
                <c:pt idx="66">
                  <c:v>0.50699582448172298</c:v>
                </c:pt>
                <c:pt idx="67">
                  <c:v>0.50509120210973502</c:v>
                </c:pt>
                <c:pt idx="68">
                  <c:v>0.50531096622958005</c:v>
                </c:pt>
                <c:pt idx="69">
                  <c:v>0.50509120210973502</c:v>
                </c:pt>
                <c:pt idx="70">
                  <c:v>0.50245403267159905</c:v>
                </c:pt>
                <c:pt idx="71">
                  <c:v>0.50890044685371005</c:v>
                </c:pt>
                <c:pt idx="72">
                  <c:v>0.50465167387004595</c:v>
                </c:pt>
                <c:pt idx="73">
                  <c:v>0.50091568383268603</c:v>
                </c:pt>
                <c:pt idx="74">
                  <c:v>0.50274705149805798</c:v>
                </c:pt>
                <c:pt idx="75">
                  <c:v>0.504285400336971</c:v>
                </c:pt>
                <c:pt idx="76">
                  <c:v>0.50465167387004595</c:v>
                </c:pt>
                <c:pt idx="77">
                  <c:v>0.502820306204673</c:v>
                </c:pt>
                <c:pt idx="78">
                  <c:v>0.502820306204673</c:v>
                </c:pt>
                <c:pt idx="79">
                  <c:v>0.50179474031206495</c:v>
                </c:pt>
                <c:pt idx="80">
                  <c:v>0.50091568383268603</c:v>
                </c:pt>
                <c:pt idx="81">
                  <c:v>0.49923082558054299</c:v>
                </c:pt>
                <c:pt idx="82">
                  <c:v>0.50018313676653703</c:v>
                </c:pt>
                <c:pt idx="83">
                  <c:v>0.50010988205992202</c:v>
                </c:pt>
                <c:pt idx="84">
                  <c:v>0.49945058970038803</c:v>
                </c:pt>
                <c:pt idx="85">
                  <c:v>0.49483554318364897</c:v>
                </c:pt>
                <c:pt idx="86">
                  <c:v>0.49879129734085398</c:v>
                </c:pt>
                <c:pt idx="87">
                  <c:v>0.49600761848948699</c:v>
                </c:pt>
                <c:pt idx="88">
                  <c:v>0.49263790198520202</c:v>
                </c:pt>
                <c:pt idx="89">
                  <c:v>0.49512856201010902</c:v>
                </c:pt>
                <c:pt idx="90">
                  <c:v>0.495714599663028</c:v>
                </c:pt>
                <c:pt idx="91">
                  <c:v>0.49901106146069801</c:v>
                </c:pt>
                <c:pt idx="92">
                  <c:v>0.49908431616731302</c:v>
                </c:pt>
                <c:pt idx="93">
                  <c:v>0.49901106146069801</c:v>
                </c:pt>
                <c:pt idx="94">
                  <c:v>0.494982052596879</c:v>
                </c:pt>
                <c:pt idx="95">
                  <c:v>0.49556809024979798</c:v>
                </c:pt>
                <c:pt idx="96">
                  <c:v>0.49989011794007698</c:v>
                </c:pt>
                <c:pt idx="97">
                  <c:v>0.49351695846458099</c:v>
                </c:pt>
                <c:pt idx="98">
                  <c:v>0.49923082558054299</c:v>
                </c:pt>
                <c:pt idx="99">
                  <c:v>0.49395648670427</c:v>
                </c:pt>
              </c:numCache>
            </c:numRef>
          </c:val>
          <c:smooth val="1"/>
          <c:extLst>
            <c:ext xmlns:c16="http://schemas.microsoft.com/office/drawing/2014/chart" uri="{C3380CC4-5D6E-409C-BE32-E72D297353CC}">
              <c16:uniqueId val="{00000001-B93E-43C9-87FE-AE4A34AB4A70}"/>
            </c:ext>
          </c:extLst>
        </c:ser>
        <c:dLbls>
          <c:showLegendKey val="0"/>
          <c:showVal val="0"/>
          <c:showCatName val="0"/>
          <c:showSerName val="0"/>
          <c:showPercent val="0"/>
          <c:showBubbleSize val="0"/>
        </c:dLbls>
        <c:marker val="1"/>
        <c:smooth val="0"/>
        <c:axId val="792099680"/>
        <c:axId val="792116000"/>
      </c:lineChart>
      <c:catAx>
        <c:axId val="7920996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altLang="zh-CN" dirty="0"/>
                  <a:t>Epoch</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tailEnd type="triangle"/>
          </a:ln>
          <a:effectLst/>
        </c:spPr>
        <c:txPr>
          <a:bodyPr rot="0" spcFirstLastPara="1" vertOverflow="ellipsis" wrap="square" anchor="t"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116000"/>
        <c:crosses val="autoZero"/>
        <c:auto val="1"/>
        <c:lblAlgn val="ctr"/>
        <c:lblOffset val="100"/>
        <c:tickMarkSkip val="5"/>
        <c:noMultiLvlLbl val="0"/>
      </c:catAx>
      <c:valAx>
        <c:axId val="7921160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altLang="zh-CN" dirty="0"/>
                  <a:t>Hit</a:t>
                </a:r>
                <a:r>
                  <a:rPr lang="en-CA" altLang="zh-CN" baseline="0" dirty="0"/>
                  <a:t> Ratio</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bg1">
                <a:lumMod val="75000"/>
              </a:schemeClr>
            </a:solidFill>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099680"/>
        <c:crosses val="autoZero"/>
        <c:crossBetween val="midCat"/>
      </c:valAx>
      <c:spPr>
        <a:noFill/>
        <a:ln>
          <a:noFill/>
        </a:ln>
        <a:effectLst/>
      </c:spPr>
    </c:plotArea>
    <c:legend>
      <c:legendPos val="t"/>
      <c:layout>
        <c:manualLayout>
          <c:xMode val="edge"/>
          <c:yMode val="edge"/>
          <c:x val="0.73316040607270949"/>
          <c:y val="0.74476249052639298"/>
          <c:w val="0.22564412521259997"/>
          <c:h val="6.76172925556506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Validation Set</c:v>
                </c:pt>
              </c:strCache>
            </c:strRef>
          </c:tx>
          <c:spPr>
            <a:solidFill>
              <a:srgbClr val="D42002"/>
            </a:solidFill>
            <a:ln>
              <a:solidFill>
                <a:srgbClr val="D42002"/>
              </a:solidFill>
            </a:ln>
            <a:effectLst/>
          </c:spPr>
          <c:invertIfNegative val="0"/>
          <c:dLbls>
            <c:delete val="1"/>
          </c:dLbls>
          <c:cat>
            <c:strRef>
              <c:f>工作表1!$A$2:$A$3</c:f>
              <c:strCache>
                <c:ptCount val="2"/>
                <c:pt idx="0">
                  <c:v>MF</c:v>
                </c:pt>
                <c:pt idx="1">
                  <c:v>NCF</c:v>
                </c:pt>
              </c:strCache>
            </c:strRef>
          </c:cat>
          <c:val>
            <c:numRef>
              <c:f>工作表1!$B$2:$B$3</c:f>
              <c:numCache>
                <c:formatCode>General</c:formatCode>
                <c:ptCount val="2"/>
                <c:pt idx="0">
                  <c:v>0.4919</c:v>
                </c:pt>
                <c:pt idx="1">
                  <c:v>0.51180000000000003</c:v>
                </c:pt>
              </c:numCache>
            </c:numRef>
          </c:val>
          <c:extLst>
            <c:ext xmlns:c16="http://schemas.microsoft.com/office/drawing/2014/chart" uri="{C3380CC4-5D6E-409C-BE32-E72D297353CC}">
              <c16:uniqueId val="{00000000-2EAE-4DB1-B970-9A065A31AFF6}"/>
            </c:ext>
          </c:extLst>
        </c:ser>
        <c:ser>
          <c:idx val="1"/>
          <c:order val="1"/>
          <c:tx>
            <c:strRef>
              <c:f>工作表1!$C$1</c:f>
              <c:strCache>
                <c:ptCount val="1"/>
                <c:pt idx="0">
                  <c:v>Test Set</c:v>
                </c:pt>
              </c:strCache>
            </c:strRef>
          </c:tx>
          <c:spPr>
            <a:solidFill>
              <a:srgbClr val="55B2A0"/>
            </a:solidFill>
            <a:ln>
              <a:noFill/>
            </a:ln>
            <a:effectLst/>
          </c:spPr>
          <c:invertIfNegative val="0"/>
          <c:dLbls>
            <c:delete val="1"/>
          </c:dLbls>
          <c:cat>
            <c:strRef>
              <c:f>工作表1!$A$2:$A$3</c:f>
              <c:strCache>
                <c:ptCount val="2"/>
                <c:pt idx="0">
                  <c:v>MF</c:v>
                </c:pt>
                <c:pt idx="1">
                  <c:v>NCF</c:v>
                </c:pt>
              </c:strCache>
            </c:strRef>
          </c:cat>
          <c:val>
            <c:numRef>
              <c:f>工作表1!$C$2:$C$3</c:f>
              <c:numCache>
                <c:formatCode>General</c:formatCode>
                <c:ptCount val="2"/>
                <c:pt idx="0">
                  <c:v>0.44379999999999997</c:v>
                </c:pt>
                <c:pt idx="1">
                  <c:v>0.46910000000000002</c:v>
                </c:pt>
              </c:numCache>
            </c:numRef>
          </c:val>
          <c:extLst>
            <c:ext xmlns:c16="http://schemas.microsoft.com/office/drawing/2014/chart" uri="{C3380CC4-5D6E-409C-BE32-E72D297353CC}">
              <c16:uniqueId val="{00000001-2EAE-4DB1-B970-9A065A31AFF6}"/>
            </c:ext>
          </c:extLst>
        </c:ser>
        <c:dLbls>
          <c:dLblPos val="outEnd"/>
          <c:showLegendKey val="0"/>
          <c:showVal val="1"/>
          <c:showCatName val="0"/>
          <c:showSerName val="0"/>
          <c:showPercent val="0"/>
          <c:showBubbleSize val="0"/>
        </c:dLbls>
        <c:gapWidth val="219"/>
        <c:overlap val="-27"/>
        <c:axId val="1698326736"/>
        <c:axId val="1698325488"/>
      </c:barChart>
      <c:catAx>
        <c:axId val="1698326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325488"/>
        <c:crosses val="autoZero"/>
        <c:auto val="1"/>
        <c:lblAlgn val="ctr"/>
        <c:lblOffset val="100"/>
        <c:noMultiLvlLbl val="0"/>
      </c:catAx>
      <c:valAx>
        <c:axId val="169832548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altLang="zh-CN" dirty="0"/>
                  <a:t>Hit Ratio</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326736"/>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3E116-5C56-4417-B85C-87BF8DF49BBC}" type="datetimeFigureOut">
              <a:rPr lang="en-CA" smtClean="0"/>
              <a:t>2021-02-16</a:t>
            </a:fld>
            <a:endParaRPr lang="en-CA"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4BB4A-A7A5-414B-A1D3-15CAC8562543}" type="slidenum">
              <a:rPr lang="en-CA" smtClean="0"/>
              <a:t>‹#›</a:t>
            </a:fld>
            <a:endParaRPr lang="en-CA" dirty="0"/>
          </a:p>
        </p:txBody>
      </p:sp>
    </p:spTree>
    <p:extLst>
      <p:ext uri="{BB962C8B-B14F-4D97-AF65-F5344CB8AC3E}">
        <p14:creationId xmlns:p14="http://schemas.microsoft.com/office/powerpoint/2010/main" val="1856940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dirty="0"/>
              <a:t>As you can see in the picture, after the cleaning, we eliminated a lot of users with a few reviews, but we still have a relatively big dataset to fit the models. </a:t>
            </a:r>
          </a:p>
        </p:txBody>
      </p:sp>
      <p:sp>
        <p:nvSpPr>
          <p:cNvPr id="4" name="投影片編號版面配置區 3"/>
          <p:cNvSpPr>
            <a:spLocks noGrp="1"/>
          </p:cNvSpPr>
          <p:nvPr>
            <p:ph type="sldNum" sz="quarter" idx="5"/>
          </p:nvPr>
        </p:nvSpPr>
        <p:spPr/>
        <p:txBody>
          <a:bodyPr/>
          <a:lstStyle/>
          <a:p>
            <a:fld id="{F654BB4A-A7A5-414B-A1D3-15CAC8562543}" type="slidenum">
              <a:rPr lang="en-CA" smtClean="0"/>
              <a:t>7</a:t>
            </a:fld>
            <a:endParaRPr lang="en-CA" dirty="0"/>
          </a:p>
        </p:txBody>
      </p:sp>
    </p:spTree>
    <p:extLst>
      <p:ext uri="{BB962C8B-B14F-4D97-AF65-F5344CB8AC3E}">
        <p14:creationId xmlns:p14="http://schemas.microsoft.com/office/powerpoint/2010/main" val="274095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dirty="0"/>
              <a:t>We define the user-item matrix from the interactions between the users and the restaurants. We denote the interaction as 1 if the user is </a:t>
            </a:r>
            <a:r>
              <a:rPr lang="en-CA" dirty="0">
                <a:latin typeface="Yu Gothic UI" panose="020B0500000000000000" pitchFamily="34" charset="-128"/>
                <a:ea typeface="Yu Gothic UI" panose="020B0500000000000000" pitchFamily="34" charset="-128"/>
              </a:rPr>
              <a:t>interested in the restaurant, and we denote the interaction as 0 if the user have no interest in the restaurant</a:t>
            </a:r>
            <a:endParaRPr lang="en-CA" dirty="0"/>
          </a:p>
        </p:txBody>
      </p:sp>
      <p:sp>
        <p:nvSpPr>
          <p:cNvPr id="4" name="投影片編號版面配置區 3"/>
          <p:cNvSpPr>
            <a:spLocks noGrp="1"/>
          </p:cNvSpPr>
          <p:nvPr>
            <p:ph type="sldNum" sz="quarter" idx="5"/>
          </p:nvPr>
        </p:nvSpPr>
        <p:spPr/>
        <p:txBody>
          <a:bodyPr/>
          <a:lstStyle/>
          <a:p>
            <a:fld id="{F654BB4A-A7A5-414B-A1D3-15CAC8562543}" type="slidenum">
              <a:rPr lang="en-CA" smtClean="0"/>
              <a:t>9</a:t>
            </a:fld>
            <a:endParaRPr lang="en-CA" dirty="0"/>
          </a:p>
        </p:txBody>
      </p:sp>
    </p:spTree>
    <p:extLst>
      <p:ext uri="{BB962C8B-B14F-4D97-AF65-F5344CB8AC3E}">
        <p14:creationId xmlns:p14="http://schemas.microsoft.com/office/powerpoint/2010/main" val="253014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dirty="0"/>
              <a:t>For now, all of the interactions are interested, to train our model, we also need not interested interactions. </a:t>
            </a:r>
          </a:p>
        </p:txBody>
      </p:sp>
      <p:sp>
        <p:nvSpPr>
          <p:cNvPr id="4" name="投影片編號版面配置區 3"/>
          <p:cNvSpPr>
            <a:spLocks noGrp="1"/>
          </p:cNvSpPr>
          <p:nvPr>
            <p:ph type="sldNum" sz="quarter" idx="5"/>
          </p:nvPr>
        </p:nvSpPr>
        <p:spPr/>
        <p:txBody>
          <a:bodyPr/>
          <a:lstStyle/>
          <a:p>
            <a:fld id="{F654BB4A-A7A5-414B-A1D3-15CAC8562543}" type="slidenum">
              <a:rPr lang="en-CA" smtClean="0"/>
              <a:t>23</a:t>
            </a:fld>
            <a:endParaRPr lang="en-CA" dirty="0"/>
          </a:p>
        </p:txBody>
      </p:sp>
    </p:spTree>
    <p:extLst>
      <p:ext uri="{BB962C8B-B14F-4D97-AF65-F5344CB8AC3E}">
        <p14:creationId xmlns:p14="http://schemas.microsoft.com/office/powerpoint/2010/main" val="102445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dirty="0"/>
              <a:t>For now, all of the interactions are interested, to train our model, we also need not interested interactions. </a:t>
            </a:r>
          </a:p>
        </p:txBody>
      </p:sp>
      <p:sp>
        <p:nvSpPr>
          <p:cNvPr id="4" name="投影片編號版面配置區 3"/>
          <p:cNvSpPr>
            <a:spLocks noGrp="1"/>
          </p:cNvSpPr>
          <p:nvPr>
            <p:ph type="sldNum" sz="quarter" idx="5"/>
          </p:nvPr>
        </p:nvSpPr>
        <p:spPr/>
        <p:txBody>
          <a:bodyPr/>
          <a:lstStyle/>
          <a:p>
            <a:fld id="{F654BB4A-A7A5-414B-A1D3-15CAC8562543}" type="slidenum">
              <a:rPr lang="en-CA" smtClean="0"/>
              <a:t>24</a:t>
            </a:fld>
            <a:endParaRPr lang="en-CA" dirty="0"/>
          </a:p>
        </p:txBody>
      </p:sp>
    </p:spTree>
    <p:extLst>
      <p:ext uri="{BB962C8B-B14F-4D97-AF65-F5344CB8AC3E}">
        <p14:creationId xmlns:p14="http://schemas.microsoft.com/office/powerpoint/2010/main" val="300264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F654BB4A-A7A5-414B-A1D3-15CAC8562543}" type="slidenum">
              <a:rPr lang="en-CA" smtClean="0"/>
              <a:t>25</a:t>
            </a:fld>
            <a:endParaRPr lang="en-CA" dirty="0"/>
          </a:p>
        </p:txBody>
      </p:sp>
    </p:spTree>
    <p:extLst>
      <p:ext uri="{BB962C8B-B14F-4D97-AF65-F5344CB8AC3E}">
        <p14:creationId xmlns:p14="http://schemas.microsoft.com/office/powerpoint/2010/main" val="342443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CA" dirty="0"/>
              <a:t>We can see that Neural Matrix Factorization have better hit ratio and converges much faster than classical Matrix factorization</a:t>
            </a:r>
          </a:p>
        </p:txBody>
      </p:sp>
      <p:sp>
        <p:nvSpPr>
          <p:cNvPr id="4" name="投影片編號版面配置區 3"/>
          <p:cNvSpPr>
            <a:spLocks noGrp="1"/>
          </p:cNvSpPr>
          <p:nvPr>
            <p:ph type="sldNum" sz="quarter" idx="5"/>
          </p:nvPr>
        </p:nvSpPr>
        <p:spPr/>
        <p:txBody>
          <a:bodyPr/>
          <a:lstStyle/>
          <a:p>
            <a:fld id="{F654BB4A-A7A5-414B-A1D3-15CAC8562543}" type="slidenum">
              <a:rPr lang="en-CA" smtClean="0"/>
              <a:t>26</a:t>
            </a:fld>
            <a:endParaRPr lang="en-CA" dirty="0"/>
          </a:p>
        </p:txBody>
      </p:sp>
    </p:spTree>
    <p:extLst>
      <p:ext uri="{BB962C8B-B14F-4D97-AF65-F5344CB8AC3E}">
        <p14:creationId xmlns:p14="http://schemas.microsoft.com/office/powerpoint/2010/main" val="427659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F654BB4A-A7A5-414B-A1D3-15CAC8562543}" type="slidenum">
              <a:rPr lang="en-CA" smtClean="0"/>
              <a:t>28</a:t>
            </a:fld>
            <a:endParaRPr lang="en-CA" dirty="0"/>
          </a:p>
        </p:txBody>
      </p:sp>
    </p:spTree>
    <p:extLst>
      <p:ext uri="{BB962C8B-B14F-4D97-AF65-F5344CB8AC3E}">
        <p14:creationId xmlns:p14="http://schemas.microsoft.com/office/powerpoint/2010/main" val="3091282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F654BB4A-A7A5-414B-A1D3-15CAC8562543}" type="slidenum">
              <a:rPr lang="en-CA" smtClean="0"/>
              <a:t>29</a:t>
            </a:fld>
            <a:endParaRPr lang="en-CA" dirty="0"/>
          </a:p>
        </p:txBody>
      </p:sp>
    </p:spTree>
    <p:extLst>
      <p:ext uri="{BB962C8B-B14F-4D97-AF65-F5344CB8AC3E}">
        <p14:creationId xmlns:p14="http://schemas.microsoft.com/office/powerpoint/2010/main" val="316429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CA" dirty="0"/>
          </a:p>
        </p:txBody>
      </p:sp>
      <p:sp>
        <p:nvSpPr>
          <p:cNvPr id="4" name="投影片編號版面配置區 3"/>
          <p:cNvSpPr>
            <a:spLocks noGrp="1"/>
          </p:cNvSpPr>
          <p:nvPr>
            <p:ph type="sldNum" sz="quarter" idx="5"/>
          </p:nvPr>
        </p:nvSpPr>
        <p:spPr/>
        <p:txBody>
          <a:bodyPr/>
          <a:lstStyle/>
          <a:p>
            <a:fld id="{F654BB4A-A7A5-414B-A1D3-15CAC8562543}" type="slidenum">
              <a:rPr lang="en-CA" smtClean="0"/>
              <a:t>30</a:t>
            </a:fld>
            <a:endParaRPr lang="en-CA" dirty="0"/>
          </a:p>
        </p:txBody>
      </p:sp>
    </p:spTree>
    <p:extLst>
      <p:ext uri="{BB962C8B-B14F-4D97-AF65-F5344CB8AC3E}">
        <p14:creationId xmlns:p14="http://schemas.microsoft.com/office/powerpoint/2010/main" val="297841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2E05F8-2F56-4AFE-9BB0-6F98E73CFEF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CA"/>
          </a:p>
        </p:txBody>
      </p:sp>
      <p:sp>
        <p:nvSpPr>
          <p:cNvPr id="3" name="副標題 2">
            <a:extLst>
              <a:ext uri="{FF2B5EF4-FFF2-40B4-BE49-F238E27FC236}">
                <a16:creationId xmlns:a16="http://schemas.microsoft.com/office/drawing/2014/main" id="{CF2B27F0-30B1-40F1-8A6D-770A11C63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CA"/>
          </a:p>
        </p:txBody>
      </p:sp>
      <p:sp>
        <p:nvSpPr>
          <p:cNvPr id="4" name="日期版面配置區 3">
            <a:extLst>
              <a:ext uri="{FF2B5EF4-FFF2-40B4-BE49-F238E27FC236}">
                <a16:creationId xmlns:a16="http://schemas.microsoft.com/office/drawing/2014/main" id="{5FA444A6-4D7F-47C4-9432-6CFE285AB328}"/>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1C9AE40A-71F1-48E6-9A72-00DCBEF4B4B2}"/>
              </a:ext>
            </a:extLst>
          </p:cNvPr>
          <p:cNvSpPr>
            <a:spLocks noGrp="1"/>
          </p:cNvSpPr>
          <p:nvPr>
            <p:ph type="ftr" sz="quarter" idx="11"/>
          </p:nvPr>
        </p:nvSpPr>
        <p:spPr/>
        <p:txBody>
          <a:bodyPr/>
          <a:lstStyle/>
          <a:p>
            <a:endParaRPr lang="en-CA" dirty="0"/>
          </a:p>
        </p:txBody>
      </p:sp>
      <p:sp>
        <p:nvSpPr>
          <p:cNvPr id="6" name="投影片編號版面配置區 5">
            <a:extLst>
              <a:ext uri="{FF2B5EF4-FFF2-40B4-BE49-F238E27FC236}">
                <a16:creationId xmlns:a16="http://schemas.microsoft.com/office/drawing/2014/main" id="{5282860E-94A7-4232-A808-F4C74B51942D}"/>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697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010CFF-D925-40B6-9271-FC8DFDAA22C6}"/>
              </a:ext>
            </a:extLst>
          </p:cNvPr>
          <p:cNvSpPr>
            <a:spLocks noGrp="1"/>
          </p:cNvSpPr>
          <p:nvPr>
            <p:ph type="title"/>
          </p:nvPr>
        </p:nvSpPr>
        <p:spPr/>
        <p:txBody>
          <a:bodyPr/>
          <a:lstStyle/>
          <a:p>
            <a:r>
              <a:rPr lang="zh-TW" altLang="en-US"/>
              <a:t>按一下以編輯母片標題樣式</a:t>
            </a:r>
            <a:endParaRPr lang="en-CA"/>
          </a:p>
        </p:txBody>
      </p:sp>
      <p:sp>
        <p:nvSpPr>
          <p:cNvPr id="3" name="直排文字版面配置區 2">
            <a:extLst>
              <a:ext uri="{FF2B5EF4-FFF2-40B4-BE49-F238E27FC236}">
                <a16:creationId xmlns:a16="http://schemas.microsoft.com/office/drawing/2014/main" id="{B4C8B1FC-70FA-4B24-82A6-D148A48D9A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日期版面配置區 3">
            <a:extLst>
              <a:ext uri="{FF2B5EF4-FFF2-40B4-BE49-F238E27FC236}">
                <a16:creationId xmlns:a16="http://schemas.microsoft.com/office/drawing/2014/main" id="{DF902151-8278-419B-AA33-7C48FBE16629}"/>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0ACD713C-DCBB-4E03-8982-B05DC7B2FCC0}"/>
              </a:ext>
            </a:extLst>
          </p:cNvPr>
          <p:cNvSpPr>
            <a:spLocks noGrp="1"/>
          </p:cNvSpPr>
          <p:nvPr>
            <p:ph type="ftr" sz="quarter" idx="11"/>
          </p:nvPr>
        </p:nvSpPr>
        <p:spPr/>
        <p:txBody>
          <a:bodyPr/>
          <a:lstStyle/>
          <a:p>
            <a:endParaRPr lang="en-CA" dirty="0"/>
          </a:p>
        </p:txBody>
      </p:sp>
      <p:sp>
        <p:nvSpPr>
          <p:cNvPr id="6" name="投影片編號版面配置區 5">
            <a:extLst>
              <a:ext uri="{FF2B5EF4-FFF2-40B4-BE49-F238E27FC236}">
                <a16:creationId xmlns:a16="http://schemas.microsoft.com/office/drawing/2014/main" id="{7A357E69-A808-4421-8511-ACF5D9C70B4B}"/>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9524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AEF1A2C-D01F-40A9-81D6-6EA88C4F1EB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CA"/>
          </a:p>
        </p:txBody>
      </p:sp>
      <p:sp>
        <p:nvSpPr>
          <p:cNvPr id="3" name="直排文字版面配置區 2">
            <a:extLst>
              <a:ext uri="{FF2B5EF4-FFF2-40B4-BE49-F238E27FC236}">
                <a16:creationId xmlns:a16="http://schemas.microsoft.com/office/drawing/2014/main" id="{7F199A10-DA5F-4B8B-B287-3549100EBB5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日期版面配置區 3">
            <a:extLst>
              <a:ext uri="{FF2B5EF4-FFF2-40B4-BE49-F238E27FC236}">
                <a16:creationId xmlns:a16="http://schemas.microsoft.com/office/drawing/2014/main" id="{4D0E2AF5-1C76-4C73-AAB5-2463BF57C534}"/>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5642FFF6-B1D0-410C-9193-202C474E30E2}"/>
              </a:ext>
            </a:extLst>
          </p:cNvPr>
          <p:cNvSpPr>
            <a:spLocks noGrp="1"/>
          </p:cNvSpPr>
          <p:nvPr>
            <p:ph type="ftr" sz="quarter" idx="11"/>
          </p:nvPr>
        </p:nvSpPr>
        <p:spPr/>
        <p:txBody>
          <a:bodyPr/>
          <a:lstStyle/>
          <a:p>
            <a:endParaRPr lang="en-CA" dirty="0"/>
          </a:p>
        </p:txBody>
      </p:sp>
      <p:sp>
        <p:nvSpPr>
          <p:cNvPr id="6" name="投影片編號版面配置區 5">
            <a:extLst>
              <a:ext uri="{FF2B5EF4-FFF2-40B4-BE49-F238E27FC236}">
                <a16:creationId xmlns:a16="http://schemas.microsoft.com/office/drawing/2014/main" id="{DA4FB82C-804C-47F3-B711-A422FE75A079}"/>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077544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21B522-FE27-4E06-86D6-94B3664BB08A}"/>
              </a:ext>
            </a:extLst>
          </p:cNvPr>
          <p:cNvSpPr>
            <a:spLocks noGrp="1"/>
          </p:cNvSpPr>
          <p:nvPr>
            <p:ph type="title"/>
          </p:nvPr>
        </p:nvSpPr>
        <p:spPr/>
        <p:txBody>
          <a:bodyPr/>
          <a:lstStyle/>
          <a:p>
            <a:r>
              <a:rPr lang="zh-TW" altLang="en-US"/>
              <a:t>按一下以編輯母片標題樣式</a:t>
            </a:r>
            <a:endParaRPr lang="en-CA"/>
          </a:p>
        </p:txBody>
      </p:sp>
      <p:sp>
        <p:nvSpPr>
          <p:cNvPr id="3" name="內容版面配置區 2">
            <a:extLst>
              <a:ext uri="{FF2B5EF4-FFF2-40B4-BE49-F238E27FC236}">
                <a16:creationId xmlns:a16="http://schemas.microsoft.com/office/drawing/2014/main" id="{68113595-4A01-4304-9714-15DB2318DF0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日期版面配置區 3">
            <a:extLst>
              <a:ext uri="{FF2B5EF4-FFF2-40B4-BE49-F238E27FC236}">
                <a16:creationId xmlns:a16="http://schemas.microsoft.com/office/drawing/2014/main" id="{1DA1F1E9-CAED-4D76-AC49-C1538814902F}"/>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3046E5C7-6AC4-4A24-90DD-AA20DEDAF6A4}"/>
              </a:ext>
            </a:extLst>
          </p:cNvPr>
          <p:cNvSpPr>
            <a:spLocks noGrp="1"/>
          </p:cNvSpPr>
          <p:nvPr>
            <p:ph type="ftr" sz="quarter" idx="11"/>
          </p:nvPr>
        </p:nvSpPr>
        <p:spPr/>
        <p:txBody>
          <a:bodyPr/>
          <a:lstStyle/>
          <a:p>
            <a:endParaRPr lang="en-CA" dirty="0"/>
          </a:p>
        </p:txBody>
      </p:sp>
      <p:sp>
        <p:nvSpPr>
          <p:cNvPr id="6" name="投影片編號版面配置區 5">
            <a:extLst>
              <a:ext uri="{FF2B5EF4-FFF2-40B4-BE49-F238E27FC236}">
                <a16:creationId xmlns:a16="http://schemas.microsoft.com/office/drawing/2014/main" id="{7953DA8B-757C-4D25-A712-4F1C7797E603}"/>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196188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4F30AE-06D1-49F9-B7BC-DDA98FF7C3B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CA"/>
          </a:p>
        </p:txBody>
      </p:sp>
      <p:sp>
        <p:nvSpPr>
          <p:cNvPr id="3" name="文字版面配置區 2">
            <a:extLst>
              <a:ext uri="{FF2B5EF4-FFF2-40B4-BE49-F238E27FC236}">
                <a16:creationId xmlns:a16="http://schemas.microsoft.com/office/drawing/2014/main" id="{5F203754-FD9E-4D09-A169-44636786D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43010F0-653E-457A-BA1B-0F586F96F7BD}"/>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955D03FD-5393-4E8A-8EA2-626EC43EABBA}"/>
              </a:ext>
            </a:extLst>
          </p:cNvPr>
          <p:cNvSpPr>
            <a:spLocks noGrp="1"/>
          </p:cNvSpPr>
          <p:nvPr>
            <p:ph type="ftr" sz="quarter" idx="11"/>
          </p:nvPr>
        </p:nvSpPr>
        <p:spPr/>
        <p:txBody>
          <a:bodyPr/>
          <a:lstStyle/>
          <a:p>
            <a:endParaRPr lang="en-CA" dirty="0"/>
          </a:p>
        </p:txBody>
      </p:sp>
      <p:sp>
        <p:nvSpPr>
          <p:cNvPr id="6" name="投影片編號版面配置區 5">
            <a:extLst>
              <a:ext uri="{FF2B5EF4-FFF2-40B4-BE49-F238E27FC236}">
                <a16:creationId xmlns:a16="http://schemas.microsoft.com/office/drawing/2014/main" id="{D2785780-BCC1-41DA-8F2D-9E92F8F62A46}"/>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402705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405426-5118-4585-B871-AC93F6E93C35}"/>
              </a:ext>
            </a:extLst>
          </p:cNvPr>
          <p:cNvSpPr>
            <a:spLocks noGrp="1"/>
          </p:cNvSpPr>
          <p:nvPr>
            <p:ph type="title"/>
          </p:nvPr>
        </p:nvSpPr>
        <p:spPr/>
        <p:txBody>
          <a:bodyPr/>
          <a:lstStyle/>
          <a:p>
            <a:r>
              <a:rPr lang="zh-TW" altLang="en-US"/>
              <a:t>按一下以編輯母片標題樣式</a:t>
            </a:r>
            <a:endParaRPr lang="en-CA"/>
          </a:p>
        </p:txBody>
      </p:sp>
      <p:sp>
        <p:nvSpPr>
          <p:cNvPr id="3" name="內容版面配置區 2">
            <a:extLst>
              <a:ext uri="{FF2B5EF4-FFF2-40B4-BE49-F238E27FC236}">
                <a16:creationId xmlns:a16="http://schemas.microsoft.com/office/drawing/2014/main" id="{48CA788C-2151-4D06-93C5-20D597D7875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內容版面配置區 3">
            <a:extLst>
              <a:ext uri="{FF2B5EF4-FFF2-40B4-BE49-F238E27FC236}">
                <a16:creationId xmlns:a16="http://schemas.microsoft.com/office/drawing/2014/main" id="{F66CC979-86E3-4244-9EF6-058AF31F8E5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5" name="日期版面配置區 4">
            <a:extLst>
              <a:ext uri="{FF2B5EF4-FFF2-40B4-BE49-F238E27FC236}">
                <a16:creationId xmlns:a16="http://schemas.microsoft.com/office/drawing/2014/main" id="{3E996493-70F2-4B68-AFC5-9A06757F4876}"/>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6" name="頁尾版面配置區 5">
            <a:extLst>
              <a:ext uri="{FF2B5EF4-FFF2-40B4-BE49-F238E27FC236}">
                <a16:creationId xmlns:a16="http://schemas.microsoft.com/office/drawing/2014/main" id="{CF2A3B64-C9F2-40F0-B62D-6F51B4BC1DEB}"/>
              </a:ext>
            </a:extLst>
          </p:cNvPr>
          <p:cNvSpPr>
            <a:spLocks noGrp="1"/>
          </p:cNvSpPr>
          <p:nvPr>
            <p:ph type="ftr" sz="quarter" idx="11"/>
          </p:nvPr>
        </p:nvSpPr>
        <p:spPr/>
        <p:txBody>
          <a:bodyPr/>
          <a:lstStyle/>
          <a:p>
            <a:endParaRPr lang="en-CA" dirty="0"/>
          </a:p>
        </p:txBody>
      </p:sp>
      <p:sp>
        <p:nvSpPr>
          <p:cNvPr id="7" name="投影片編號版面配置區 6">
            <a:extLst>
              <a:ext uri="{FF2B5EF4-FFF2-40B4-BE49-F238E27FC236}">
                <a16:creationId xmlns:a16="http://schemas.microsoft.com/office/drawing/2014/main" id="{1A1096D7-B45E-4097-9705-B9C0199F252A}"/>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18649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F83DA4-9DE5-4F29-9D6E-8EE554BDF1EB}"/>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CA"/>
          </a:p>
        </p:txBody>
      </p:sp>
      <p:sp>
        <p:nvSpPr>
          <p:cNvPr id="3" name="文字版面配置區 2">
            <a:extLst>
              <a:ext uri="{FF2B5EF4-FFF2-40B4-BE49-F238E27FC236}">
                <a16:creationId xmlns:a16="http://schemas.microsoft.com/office/drawing/2014/main" id="{516C2BCC-2A9A-498A-BA53-654A62AC3D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C7F1685-B6B0-4659-B241-E8A727BC4F8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5" name="文字版面配置區 4">
            <a:extLst>
              <a:ext uri="{FF2B5EF4-FFF2-40B4-BE49-F238E27FC236}">
                <a16:creationId xmlns:a16="http://schemas.microsoft.com/office/drawing/2014/main" id="{E68EE1A4-07D8-46D6-B9E2-A28EB7C01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E4A8B0A-9C2F-475B-BCD2-B25DDCE5D3E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7" name="日期版面配置區 6">
            <a:extLst>
              <a:ext uri="{FF2B5EF4-FFF2-40B4-BE49-F238E27FC236}">
                <a16:creationId xmlns:a16="http://schemas.microsoft.com/office/drawing/2014/main" id="{6B7CF0CD-8045-439B-A3DE-004213CE7443}"/>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8" name="頁尾版面配置區 7">
            <a:extLst>
              <a:ext uri="{FF2B5EF4-FFF2-40B4-BE49-F238E27FC236}">
                <a16:creationId xmlns:a16="http://schemas.microsoft.com/office/drawing/2014/main" id="{2EF8E909-A6DA-44D8-B7A6-D882EEAD9C70}"/>
              </a:ext>
            </a:extLst>
          </p:cNvPr>
          <p:cNvSpPr>
            <a:spLocks noGrp="1"/>
          </p:cNvSpPr>
          <p:nvPr>
            <p:ph type="ftr" sz="quarter" idx="11"/>
          </p:nvPr>
        </p:nvSpPr>
        <p:spPr/>
        <p:txBody>
          <a:bodyPr/>
          <a:lstStyle/>
          <a:p>
            <a:endParaRPr lang="en-CA" dirty="0"/>
          </a:p>
        </p:txBody>
      </p:sp>
      <p:sp>
        <p:nvSpPr>
          <p:cNvPr id="9" name="投影片編號版面配置區 8">
            <a:extLst>
              <a:ext uri="{FF2B5EF4-FFF2-40B4-BE49-F238E27FC236}">
                <a16:creationId xmlns:a16="http://schemas.microsoft.com/office/drawing/2014/main" id="{ED1E07F3-F92C-4DBB-9BA5-BC0AAC7A46DC}"/>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124686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A9584F-6E06-40E7-A632-34004053721E}"/>
              </a:ext>
            </a:extLst>
          </p:cNvPr>
          <p:cNvSpPr>
            <a:spLocks noGrp="1"/>
          </p:cNvSpPr>
          <p:nvPr>
            <p:ph type="title"/>
          </p:nvPr>
        </p:nvSpPr>
        <p:spPr/>
        <p:txBody>
          <a:bodyPr/>
          <a:lstStyle/>
          <a:p>
            <a:r>
              <a:rPr lang="zh-TW" altLang="en-US"/>
              <a:t>按一下以編輯母片標題樣式</a:t>
            </a:r>
            <a:endParaRPr lang="en-CA"/>
          </a:p>
        </p:txBody>
      </p:sp>
      <p:sp>
        <p:nvSpPr>
          <p:cNvPr id="3" name="日期版面配置區 2">
            <a:extLst>
              <a:ext uri="{FF2B5EF4-FFF2-40B4-BE49-F238E27FC236}">
                <a16:creationId xmlns:a16="http://schemas.microsoft.com/office/drawing/2014/main" id="{36594844-8370-4FF7-B8D1-8D6462AB6688}"/>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4" name="頁尾版面配置區 3">
            <a:extLst>
              <a:ext uri="{FF2B5EF4-FFF2-40B4-BE49-F238E27FC236}">
                <a16:creationId xmlns:a16="http://schemas.microsoft.com/office/drawing/2014/main" id="{A20A79BF-56BB-4742-9662-F8D3C166CF1B}"/>
              </a:ext>
            </a:extLst>
          </p:cNvPr>
          <p:cNvSpPr>
            <a:spLocks noGrp="1"/>
          </p:cNvSpPr>
          <p:nvPr>
            <p:ph type="ftr" sz="quarter" idx="11"/>
          </p:nvPr>
        </p:nvSpPr>
        <p:spPr/>
        <p:txBody>
          <a:bodyPr/>
          <a:lstStyle/>
          <a:p>
            <a:endParaRPr lang="en-CA" dirty="0"/>
          </a:p>
        </p:txBody>
      </p:sp>
      <p:sp>
        <p:nvSpPr>
          <p:cNvPr id="5" name="投影片編號版面配置區 4">
            <a:extLst>
              <a:ext uri="{FF2B5EF4-FFF2-40B4-BE49-F238E27FC236}">
                <a16:creationId xmlns:a16="http://schemas.microsoft.com/office/drawing/2014/main" id="{80285542-0A11-4CC8-9E54-DE4C1536547F}"/>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91572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1A95967-7AC6-4B50-B43E-8E44AC4EBFD1}"/>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3" name="頁尾版面配置區 2">
            <a:extLst>
              <a:ext uri="{FF2B5EF4-FFF2-40B4-BE49-F238E27FC236}">
                <a16:creationId xmlns:a16="http://schemas.microsoft.com/office/drawing/2014/main" id="{03DF89E8-2E89-4F99-8153-2D6C92566F37}"/>
              </a:ext>
            </a:extLst>
          </p:cNvPr>
          <p:cNvSpPr>
            <a:spLocks noGrp="1"/>
          </p:cNvSpPr>
          <p:nvPr>
            <p:ph type="ftr" sz="quarter" idx="11"/>
          </p:nvPr>
        </p:nvSpPr>
        <p:spPr/>
        <p:txBody>
          <a:bodyPr/>
          <a:lstStyle/>
          <a:p>
            <a:endParaRPr lang="en-CA" dirty="0"/>
          </a:p>
        </p:txBody>
      </p:sp>
      <p:sp>
        <p:nvSpPr>
          <p:cNvPr id="4" name="投影片編號版面配置區 3">
            <a:extLst>
              <a:ext uri="{FF2B5EF4-FFF2-40B4-BE49-F238E27FC236}">
                <a16:creationId xmlns:a16="http://schemas.microsoft.com/office/drawing/2014/main" id="{36BDC0F9-6428-4D93-B112-B142E47C23C6}"/>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185397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6559E4-CF7E-48A5-B872-1188D818AFB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CA"/>
          </a:p>
        </p:txBody>
      </p:sp>
      <p:sp>
        <p:nvSpPr>
          <p:cNvPr id="3" name="內容版面配置區 2">
            <a:extLst>
              <a:ext uri="{FF2B5EF4-FFF2-40B4-BE49-F238E27FC236}">
                <a16:creationId xmlns:a16="http://schemas.microsoft.com/office/drawing/2014/main" id="{BDFA2777-4A83-47EC-910E-A7A6A89049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文字版面配置區 3">
            <a:extLst>
              <a:ext uri="{FF2B5EF4-FFF2-40B4-BE49-F238E27FC236}">
                <a16:creationId xmlns:a16="http://schemas.microsoft.com/office/drawing/2014/main" id="{B7DE239C-661B-4E72-8F98-72D5BB3E5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DBE5EC4-1F18-4FA3-B185-28C313D8A5B4}"/>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6" name="頁尾版面配置區 5">
            <a:extLst>
              <a:ext uri="{FF2B5EF4-FFF2-40B4-BE49-F238E27FC236}">
                <a16:creationId xmlns:a16="http://schemas.microsoft.com/office/drawing/2014/main" id="{A600DBE4-1419-4141-A13A-4CAA42474334}"/>
              </a:ext>
            </a:extLst>
          </p:cNvPr>
          <p:cNvSpPr>
            <a:spLocks noGrp="1"/>
          </p:cNvSpPr>
          <p:nvPr>
            <p:ph type="ftr" sz="quarter" idx="11"/>
          </p:nvPr>
        </p:nvSpPr>
        <p:spPr/>
        <p:txBody>
          <a:bodyPr/>
          <a:lstStyle/>
          <a:p>
            <a:endParaRPr lang="en-CA" dirty="0"/>
          </a:p>
        </p:txBody>
      </p:sp>
      <p:sp>
        <p:nvSpPr>
          <p:cNvPr id="7" name="投影片編號版面配置區 6">
            <a:extLst>
              <a:ext uri="{FF2B5EF4-FFF2-40B4-BE49-F238E27FC236}">
                <a16:creationId xmlns:a16="http://schemas.microsoft.com/office/drawing/2014/main" id="{E5E3BC9A-3556-4B4C-A3FC-0D0C382D6C80}"/>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74227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48CA24-BE18-4226-9615-99483086AB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CA"/>
          </a:p>
        </p:txBody>
      </p:sp>
      <p:sp>
        <p:nvSpPr>
          <p:cNvPr id="3" name="圖片版面配置區 2">
            <a:extLst>
              <a:ext uri="{FF2B5EF4-FFF2-40B4-BE49-F238E27FC236}">
                <a16:creationId xmlns:a16="http://schemas.microsoft.com/office/drawing/2014/main" id="{ECAD54D0-AC23-4F53-AA39-4085B8A75C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文字版面配置區 3">
            <a:extLst>
              <a:ext uri="{FF2B5EF4-FFF2-40B4-BE49-F238E27FC236}">
                <a16:creationId xmlns:a16="http://schemas.microsoft.com/office/drawing/2014/main" id="{1CBC2FD1-E61B-4A9C-B6B9-517A58E09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4FEF8DF-F024-40F7-BD2D-0EDDEA8B43FA}"/>
              </a:ext>
            </a:extLst>
          </p:cNvPr>
          <p:cNvSpPr>
            <a:spLocks noGrp="1"/>
          </p:cNvSpPr>
          <p:nvPr>
            <p:ph type="dt" sz="half" idx="10"/>
          </p:nvPr>
        </p:nvSpPr>
        <p:spPr/>
        <p:txBody>
          <a:bodyPr/>
          <a:lstStyle/>
          <a:p>
            <a:fld id="{FA9E934B-13F3-489F-8822-687EDE8E5091}" type="datetimeFigureOut">
              <a:rPr lang="en-CA" smtClean="0"/>
              <a:t>2021-02-16</a:t>
            </a:fld>
            <a:endParaRPr lang="en-CA" dirty="0"/>
          </a:p>
        </p:txBody>
      </p:sp>
      <p:sp>
        <p:nvSpPr>
          <p:cNvPr id="6" name="頁尾版面配置區 5">
            <a:extLst>
              <a:ext uri="{FF2B5EF4-FFF2-40B4-BE49-F238E27FC236}">
                <a16:creationId xmlns:a16="http://schemas.microsoft.com/office/drawing/2014/main" id="{FEC8F803-6E9A-4CD2-AAB2-5D56439E013C}"/>
              </a:ext>
            </a:extLst>
          </p:cNvPr>
          <p:cNvSpPr>
            <a:spLocks noGrp="1"/>
          </p:cNvSpPr>
          <p:nvPr>
            <p:ph type="ftr" sz="quarter" idx="11"/>
          </p:nvPr>
        </p:nvSpPr>
        <p:spPr/>
        <p:txBody>
          <a:bodyPr/>
          <a:lstStyle/>
          <a:p>
            <a:endParaRPr lang="en-CA" dirty="0"/>
          </a:p>
        </p:txBody>
      </p:sp>
      <p:sp>
        <p:nvSpPr>
          <p:cNvPr id="7" name="投影片編號版面配置區 6">
            <a:extLst>
              <a:ext uri="{FF2B5EF4-FFF2-40B4-BE49-F238E27FC236}">
                <a16:creationId xmlns:a16="http://schemas.microsoft.com/office/drawing/2014/main" id="{855D59B8-529C-43DD-99A1-AA96F3ADAD68}"/>
              </a:ext>
            </a:extLst>
          </p:cNvPr>
          <p:cNvSpPr>
            <a:spLocks noGrp="1"/>
          </p:cNvSpPr>
          <p:nvPr>
            <p:ph type="sldNum" sz="quarter" idx="12"/>
          </p:nvPr>
        </p:nvSpPr>
        <p:spPr/>
        <p:txBody>
          <a:bodyPr/>
          <a:lstStyle/>
          <a:p>
            <a:fld id="{E2F7B14D-0E74-477C-B729-9563A033E163}" type="slidenum">
              <a:rPr lang="en-CA" smtClean="0"/>
              <a:t>‹#›</a:t>
            </a:fld>
            <a:endParaRPr lang="en-CA" dirty="0"/>
          </a:p>
        </p:txBody>
      </p:sp>
    </p:spTree>
    <p:extLst>
      <p:ext uri="{BB962C8B-B14F-4D97-AF65-F5344CB8AC3E}">
        <p14:creationId xmlns:p14="http://schemas.microsoft.com/office/powerpoint/2010/main" val="333630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60A339E-0003-41EE-96F3-9C44A84136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CA"/>
          </a:p>
        </p:txBody>
      </p:sp>
      <p:sp>
        <p:nvSpPr>
          <p:cNvPr id="3" name="文字版面配置區 2">
            <a:extLst>
              <a:ext uri="{FF2B5EF4-FFF2-40B4-BE49-F238E27FC236}">
                <a16:creationId xmlns:a16="http://schemas.microsoft.com/office/drawing/2014/main" id="{89C96204-CB26-41A4-B436-6B2CA1EA4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CA"/>
          </a:p>
        </p:txBody>
      </p:sp>
      <p:sp>
        <p:nvSpPr>
          <p:cNvPr id="4" name="日期版面配置區 3">
            <a:extLst>
              <a:ext uri="{FF2B5EF4-FFF2-40B4-BE49-F238E27FC236}">
                <a16:creationId xmlns:a16="http://schemas.microsoft.com/office/drawing/2014/main" id="{96182B2F-DF3C-482F-B721-E1C4FB3C5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9E934B-13F3-489F-8822-687EDE8E5091}" type="datetimeFigureOut">
              <a:rPr lang="en-CA" smtClean="0"/>
              <a:t>2021-02-16</a:t>
            </a:fld>
            <a:endParaRPr lang="en-CA" dirty="0"/>
          </a:p>
        </p:txBody>
      </p:sp>
      <p:sp>
        <p:nvSpPr>
          <p:cNvPr id="5" name="頁尾版面配置區 4">
            <a:extLst>
              <a:ext uri="{FF2B5EF4-FFF2-40B4-BE49-F238E27FC236}">
                <a16:creationId xmlns:a16="http://schemas.microsoft.com/office/drawing/2014/main" id="{8625A29A-A5AA-41DE-9180-CEAB9054E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投影片編號版面配置區 5">
            <a:extLst>
              <a:ext uri="{FF2B5EF4-FFF2-40B4-BE49-F238E27FC236}">
                <a16:creationId xmlns:a16="http://schemas.microsoft.com/office/drawing/2014/main" id="{BFFBA83B-4BCD-4A0F-83A1-14BA869AD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F7B14D-0E74-477C-B729-9563A033E163}" type="slidenum">
              <a:rPr lang="en-CA" smtClean="0"/>
              <a:t>‹#›</a:t>
            </a:fld>
            <a:endParaRPr lang="en-CA" dirty="0"/>
          </a:p>
        </p:txBody>
      </p:sp>
    </p:spTree>
    <p:extLst>
      <p:ext uri="{BB962C8B-B14F-4D97-AF65-F5344CB8AC3E}">
        <p14:creationId xmlns:p14="http://schemas.microsoft.com/office/powerpoint/2010/main" val="3484395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0.tmp"/></Relationships>
</file>

<file path=ppt/slides/_rels/slide2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1.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2B3CFA-A005-470E-AD01-FD994241A7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20000"/>
                    </a14:imgEffect>
                  </a14:imgLayer>
                </a14:imgProps>
              </a:ex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4" name="Approaching Nirvana -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7300" y="-1428750"/>
            <a:ext cx="647700" cy="647700"/>
          </a:xfrm>
          <a:prstGeom prst="rect">
            <a:avLst/>
          </a:prstGeom>
        </p:spPr>
      </p:pic>
      <p:sp>
        <p:nvSpPr>
          <p:cNvPr id="14" name="矩形 13">
            <a:extLst>
              <a:ext uri="{FF2B5EF4-FFF2-40B4-BE49-F238E27FC236}">
                <a16:creationId xmlns:a16="http://schemas.microsoft.com/office/drawing/2014/main" id="{343E7677-2E03-4229-B0FE-25FBA063BD9C}"/>
              </a:ext>
            </a:extLst>
          </p:cNvPr>
          <p:cNvSpPr/>
          <p:nvPr/>
        </p:nvSpPr>
        <p:spPr>
          <a:xfrm>
            <a:off x="0" y="2181225"/>
            <a:ext cx="8074960" cy="2876550"/>
          </a:xfrm>
          <a:prstGeom prst="rect">
            <a:avLst/>
          </a:prstGeom>
          <a:solidFill>
            <a:schemeClr val="bg2">
              <a:lumMod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文本框 7"/>
          <p:cNvSpPr txBox="1"/>
          <p:nvPr/>
        </p:nvSpPr>
        <p:spPr>
          <a:xfrm>
            <a:off x="353544" y="2351804"/>
            <a:ext cx="8074960" cy="1938992"/>
          </a:xfrm>
          <a:prstGeom prst="rect">
            <a:avLst/>
          </a:prstGeom>
          <a:noFill/>
        </p:spPr>
        <p:txBody>
          <a:bodyPr wrap="square" rtlCol="0">
            <a:spAutoFit/>
          </a:bodyPr>
          <a:lstStyle/>
          <a:p>
            <a:r>
              <a:rPr lang="en-US" altLang="zh-CN" sz="6000" dirty="0">
                <a:solidFill>
                  <a:schemeClr val="bg1"/>
                </a:solidFill>
                <a:latin typeface="Yu Gothic UI Light" panose="020B0300000000000000" pitchFamily="34" charset="-128"/>
                <a:ea typeface="Yu Gothic UI Light" panose="020B0300000000000000" pitchFamily="34" charset="-128"/>
              </a:rPr>
              <a:t>Toronto Restaurant Recommender System </a:t>
            </a:r>
            <a:endParaRPr lang="zh-CN" altLang="en-US" sz="6000" dirty="0">
              <a:solidFill>
                <a:schemeClr val="bg1"/>
              </a:solidFill>
              <a:latin typeface="Yu Gothic UI Light" panose="020B0300000000000000" pitchFamily="34" charset="-128"/>
              <a:ea typeface="Yu Gothic UI Light" panose="020B0300000000000000" pitchFamily="34" charset="-128"/>
            </a:endParaRPr>
          </a:p>
        </p:txBody>
      </p:sp>
      <p:sp>
        <p:nvSpPr>
          <p:cNvPr id="2" name="文字方塊 1">
            <a:extLst>
              <a:ext uri="{FF2B5EF4-FFF2-40B4-BE49-F238E27FC236}">
                <a16:creationId xmlns:a16="http://schemas.microsoft.com/office/drawing/2014/main" id="{3BA10679-1E1C-494E-8415-4E31E5037A9A}"/>
              </a:ext>
            </a:extLst>
          </p:cNvPr>
          <p:cNvSpPr txBox="1"/>
          <p:nvPr/>
        </p:nvSpPr>
        <p:spPr>
          <a:xfrm>
            <a:off x="391644" y="4306155"/>
            <a:ext cx="6326840" cy="461665"/>
          </a:xfrm>
          <a:prstGeom prst="rect">
            <a:avLst/>
          </a:prstGeom>
          <a:noFill/>
        </p:spPr>
        <p:txBody>
          <a:bodyPr wrap="square" rtlCol="0">
            <a:spAutoFit/>
          </a:bodyPr>
          <a:lstStyle/>
          <a:p>
            <a:r>
              <a:rPr lang="en-CA" sz="2400" dirty="0">
                <a:solidFill>
                  <a:srgbClr val="D42002"/>
                </a:solidFill>
                <a:latin typeface="Yu Gothic UI" panose="020B0500000000000000" pitchFamily="34" charset="-128"/>
                <a:ea typeface="Yu Gothic UI" panose="020B0500000000000000" pitchFamily="34" charset="-128"/>
              </a:rPr>
              <a:t>Presented by Jiangning Luo and Hang Gong</a:t>
            </a:r>
          </a:p>
        </p:txBody>
      </p:sp>
      <p:sp>
        <p:nvSpPr>
          <p:cNvPr id="15" name="矩形 14">
            <a:extLst>
              <a:ext uri="{FF2B5EF4-FFF2-40B4-BE49-F238E27FC236}">
                <a16:creationId xmlns:a16="http://schemas.microsoft.com/office/drawing/2014/main" id="{52B38CB7-F9DD-48DE-923E-D325A5578D57}"/>
              </a:ext>
            </a:extLst>
          </p:cNvPr>
          <p:cNvSpPr/>
          <p:nvPr/>
        </p:nvSpPr>
        <p:spPr>
          <a:xfrm>
            <a:off x="8074960" y="2181225"/>
            <a:ext cx="4117040" cy="2876550"/>
          </a:xfrm>
          <a:prstGeom prst="rect">
            <a:avLst/>
          </a:prstGeom>
          <a:solidFill>
            <a:srgbClr val="D4200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矩形 15">
            <a:extLst>
              <a:ext uri="{FF2B5EF4-FFF2-40B4-BE49-F238E27FC236}">
                <a16:creationId xmlns:a16="http://schemas.microsoft.com/office/drawing/2014/main" id="{ADC53AF5-11E7-4E6D-BF29-EADF5317A120}"/>
              </a:ext>
            </a:extLst>
          </p:cNvPr>
          <p:cNvSpPr/>
          <p:nvPr/>
        </p:nvSpPr>
        <p:spPr>
          <a:xfrm>
            <a:off x="0" y="1584825"/>
            <a:ext cx="8074960" cy="596400"/>
          </a:xfrm>
          <a:prstGeom prst="rect">
            <a:avLst/>
          </a:prstGeom>
          <a:solidFill>
            <a:srgbClr val="D4200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78022125"/>
      </p:ext>
    </p:extLst>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720531"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Goal of Our Recommender System</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8" name="圖片 7">
            <a:extLst>
              <a:ext uri="{FF2B5EF4-FFF2-40B4-BE49-F238E27FC236}">
                <a16:creationId xmlns:a16="http://schemas.microsoft.com/office/drawing/2014/main" id="{7BDD40F2-8358-4412-8BDD-50F6FE4DCF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911" y="2032045"/>
            <a:ext cx="4821449" cy="4223167"/>
          </a:xfrm>
          <a:prstGeom prst="rect">
            <a:avLst/>
          </a:prstGeom>
        </p:spPr>
      </p:pic>
      <p:sp>
        <p:nvSpPr>
          <p:cNvPr id="83" name="箭头: 右 7">
            <a:extLst>
              <a:ext uri="{FF2B5EF4-FFF2-40B4-BE49-F238E27FC236}">
                <a16:creationId xmlns:a16="http://schemas.microsoft.com/office/drawing/2014/main" id="{9A4AB707-D232-4C46-AF6C-125BE3CF1780}"/>
              </a:ext>
            </a:extLst>
          </p:cNvPr>
          <p:cNvSpPr/>
          <p:nvPr/>
        </p:nvSpPr>
        <p:spPr>
          <a:xfrm>
            <a:off x="5156361" y="3992045"/>
            <a:ext cx="1879280" cy="892663"/>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字方塊 83">
            <a:extLst>
              <a:ext uri="{FF2B5EF4-FFF2-40B4-BE49-F238E27FC236}">
                <a16:creationId xmlns:a16="http://schemas.microsoft.com/office/drawing/2014/main" id="{3BBE20E8-D502-40B6-9CE2-FE5E9565DA2C}"/>
              </a:ext>
            </a:extLst>
          </p:cNvPr>
          <p:cNvSpPr txBox="1"/>
          <p:nvPr/>
        </p:nvSpPr>
        <p:spPr>
          <a:xfrm>
            <a:off x="5423643" y="4242204"/>
            <a:ext cx="968196" cy="400110"/>
          </a:xfrm>
          <a:prstGeom prst="rect">
            <a:avLst/>
          </a:prstGeom>
          <a:noFill/>
        </p:spPr>
        <p:txBody>
          <a:bodyPr wrap="square" rtlCol="0">
            <a:spAutoFit/>
          </a:bodyPr>
          <a:lstStyle/>
          <a:p>
            <a:pPr algn="ctr"/>
            <a:r>
              <a:rPr lang="en-CA" sz="2000" dirty="0">
                <a:solidFill>
                  <a:schemeClr val="bg1"/>
                </a:solidFill>
                <a:latin typeface="Yu Gothic UI Light" panose="020B0300000000000000" pitchFamily="34" charset="-128"/>
                <a:ea typeface="Yu Gothic UI Light" panose="020B0300000000000000" pitchFamily="34" charset="-128"/>
              </a:rPr>
              <a:t>Predict</a:t>
            </a:r>
          </a:p>
        </p:txBody>
      </p:sp>
      <p:pic>
        <p:nvPicPr>
          <p:cNvPr id="12" name="圖片 11">
            <a:extLst>
              <a:ext uri="{FF2B5EF4-FFF2-40B4-BE49-F238E27FC236}">
                <a16:creationId xmlns:a16="http://schemas.microsoft.com/office/drawing/2014/main" id="{E19DAAA4-1CB1-4069-8264-7D2404EAF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20545" y="2032045"/>
            <a:ext cx="4826896" cy="4222800"/>
          </a:xfrm>
          <a:prstGeom prst="rect">
            <a:avLst/>
          </a:prstGeom>
        </p:spPr>
      </p:pic>
    </p:spTree>
    <p:extLst>
      <p:ext uri="{BB962C8B-B14F-4D97-AF65-F5344CB8AC3E}">
        <p14:creationId xmlns:p14="http://schemas.microsoft.com/office/powerpoint/2010/main" val="1293907601"/>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Matrix Factorization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8" name="圖片 7">
            <a:extLst>
              <a:ext uri="{FF2B5EF4-FFF2-40B4-BE49-F238E27FC236}">
                <a16:creationId xmlns:a16="http://schemas.microsoft.com/office/drawing/2014/main" id="{7BDD40F2-8358-4412-8BDD-50F6FE4DCF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6153" y="2310018"/>
            <a:ext cx="4094104" cy="3586076"/>
          </a:xfrm>
          <a:prstGeom prst="rect">
            <a:avLst/>
          </a:prstGeom>
        </p:spPr>
      </p:pic>
      <p:pic>
        <p:nvPicPr>
          <p:cNvPr id="17" name="圖片 16">
            <a:extLst>
              <a:ext uri="{FF2B5EF4-FFF2-40B4-BE49-F238E27FC236}">
                <a16:creationId xmlns:a16="http://schemas.microsoft.com/office/drawing/2014/main" id="{5D6F6297-C1C3-47FA-8DCC-AE7CA4B5EE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11445" y="2916422"/>
            <a:ext cx="2423336" cy="2975678"/>
          </a:xfrm>
          <a:prstGeom prst="rect">
            <a:avLst/>
          </a:prstGeom>
        </p:spPr>
      </p:pic>
      <p:pic>
        <p:nvPicPr>
          <p:cNvPr id="19" name="圖片 18">
            <a:extLst>
              <a:ext uri="{FF2B5EF4-FFF2-40B4-BE49-F238E27FC236}">
                <a16:creationId xmlns:a16="http://schemas.microsoft.com/office/drawing/2014/main" id="{183F9158-DCE7-40EC-9C68-8C323F287EF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64134" y="2310018"/>
            <a:ext cx="3351106" cy="2197610"/>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038329C-2F4C-486A-8A2E-4DFB36FFF70C}"/>
                  </a:ext>
                </a:extLst>
              </p:cNvPr>
              <p:cNvSpPr txBox="1"/>
              <p:nvPr/>
            </p:nvSpPr>
            <p:spPr>
              <a:xfrm>
                <a:off x="8527729" y="4308367"/>
                <a:ext cx="51765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i="1" smtClean="0">
                          <a:latin typeface="Cambria Math" panose="02040503050406030204" pitchFamily="18" charset="0"/>
                          <a:ea typeface="Cambria Math" panose="02040503050406030204" pitchFamily="18" charset="0"/>
                        </a:rPr>
                        <m:t>×</m:t>
                      </m:r>
                    </m:oMath>
                  </m:oMathPara>
                </a14:m>
                <a:endParaRPr lang="en-CA" sz="4000" dirty="0"/>
              </a:p>
            </p:txBody>
          </p:sp>
        </mc:Choice>
        <mc:Fallback xmlns="">
          <p:sp>
            <p:nvSpPr>
              <p:cNvPr id="20" name="文字方塊 19">
                <a:extLst>
                  <a:ext uri="{FF2B5EF4-FFF2-40B4-BE49-F238E27FC236}">
                    <a16:creationId xmlns:a16="http://schemas.microsoft.com/office/drawing/2014/main" id="{6038329C-2F4C-486A-8A2E-4DFB36FFF70C}"/>
                  </a:ext>
                </a:extLst>
              </p:cNvPr>
              <p:cNvSpPr txBox="1">
                <a:spLocks noRot="1" noChangeAspect="1" noMove="1" noResize="1" noEditPoints="1" noAdjustHandles="1" noChangeArrowheads="1" noChangeShapeType="1" noTextEdit="1"/>
              </p:cNvSpPr>
              <p:nvPr/>
            </p:nvSpPr>
            <p:spPr>
              <a:xfrm>
                <a:off x="8527729" y="4308367"/>
                <a:ext cx="517658" cy="707886"/>
              </a:xfrm>
              <a:prstGeom prst="rect">
                <a:avLst/>
              </a:prstGeom>
              <a:blipFill>
                <a:blip r:embed="rId5"/>
                <a:stretch>
                  <a:fillRect/>
                </a:stretch>
              </a:blipFill>
            </p:spPr>
            <p:txBody>
              <a:bodyPr/>
              <a:lstStyle/>
              <a:p>
                <a:r>
                  <a:rPr lang="en-CA">
                    <a:noFill/>
                  </a:rPr>
                  <a:t> </a:t>
                </a:r>
              </a:p>
            </p:txBody>
          </p:sp>
        </mc:Fallback>
      </mc:AlternateContent>
      <p:sp>
        <p:nvSpPr>
          <p:cNvPr id="21" name="文字方塊 20">
            <a:extLst>
              <a:ext uri="{FF2B5EF4-FFF2-40B4-BE49-F238E27FC236}">
                <a16:creationId xmlns:a16="http://schemas.microsoft.com/office/drawing/2014/main" id="{65DCC3A8-8B25-47B9-B395-501BC7BD0C0D}"/>
              </a:ext>
            </a:extLst>
          </p:cNvPr>
          <p:cNvSpPr txBox="1"/>
          <p:nvPr/>
        </p:nvSpPr>
        <p:spPr>
          <a:xfrm>
            <a:off x="1962914" y="5739698"/>
            <a:ext cx="1550894" cy="377066"/>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Rating Matrix</a:t>
            </a:r>
          </a:p>
        </p:txBody>
      </p:sp>
      <p:sp>
        <p:nvSpPr>
          <p:cNvPr id="160" name="文字方塊 159">
            <a:extLst>
              <a:ext uri="{FF2B5EF4-FFF2-40B4-BE49-F238E27FC236}">
                <a16:creationId xmlns:a16="http://schemas.microsoft.com/office/drawing/2014/main" id="{74BC6375-17F4-418F-A810-0CC8281FF079}"/>
              </a:ext>
            </a:extLst>
          </p:cNvPr>
          <p:cNvSpPr txBox="1"/>
          <p:nvPr/>
        </p:nvSpPr>
        <p:spPr>
          <a:xfrm>
            <a:off x="6695310" y="5739698"/>
            <a:ext cx="1550894" cy="377066"/>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User Matrix</a:t>
            </a:r>
          </a:p>
        </p:txBody>
      </p:sp>
      <p:sp>
        <p:nvSpPr>
          <p:cNvPr id="161" name="文字方塊 160">
            <a:extLst>
              <a:ext uri="{FF2B5EF4-FFF2-40B4-BE49-F238E27FC236}">
                <a16:creationId xmlns:a16="http://schemas.microsoft.com/office/drawing/2014/main" id="{1C554D3F-ACC8-4C91-A617-B07360550151}"/>
              </a:ext>
            </a:extLst>
          </p:cNvPr>
          <p:cNvSpPr txBox="1"/>
          <p:nvPr/>
        </p:nvSpPr>
        <p:spPr>
          <a:xfrm>
            <a:off x="9164240" y="4384874"/>
            <a:ext cx="1550894" cy="377066"/>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Item Matrix</a:t>
            </a:r>
          </a:p>
        </p:txBody>
      </p:sp>
      <p:sp>
        <p:nvSpPr>
          <p:cNvPr id="2" name="矩形 1">
            <a:extLst>
              <a:ext uri="{FF2B5EF4-FFF2-40B4-BE49-F238E27FC236}">
                <a16:creationId xmlns:a16="http://schemas.microsoft.com/office/drawing/2014/main" id="{1E7B013E-58C0-47D6-A3FF-140AD48DFC5A}"/>
              </a:ext>
            </a:extLst>
          </p:cNvPr>
          <p:cNvSpPr/>
          <p:nvPr/>
        </p:nvSpPr>
        <p:spPr>
          <a:xfrm>
            <a:off x="6695310" y="4341861"/>
            <a:ext cx="1539471" cy="712032"/>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矩形 22">
            <a:extLst>
              <a:ext uri="{FF2B5EF4-FFF2-40B4-BE49-F238E27FC236}">
                <a16:creationId xmlns:a16="http://schemas.microsoft.com/office/drawing/2014/main" id="{B3D96795-0E1E-4047-915D-9FFEE8668518}"/>
              </a:ext>
            </a:extLst>
          </p:cNvPr>
          <p:cNvSpPr/>
          <p:nvPr/>
        </p:nvSpPr>
        <p:spPr>
          <a:xfrm>
            <a:off x="8418146" y="2982464"/>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矩形 23">
            <a:extLst>
              <a:ext uri="{FF2B5EF4-FFF2-40B4-BE49-F238E27FC236}">
                <a16:creationId xmlns:a16="http://schemas.microsoft.com/office/drawing/2014/main" id="{44E4E1A5-A1D4-4195-B5AB-3F2B69BBBB2D}"/>
              </a:ext>
            </a:extLst>
          </p:cNvPr>
          <p:cNvSpPr/>
          <p:nvPr/>
        </p:nvSpPr>
        <p:spPr>
          <a:xfrm>
            <a:off x="10692861" y="2982463"/>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矩形 24">
            <a:extLst>
              <a:ext uri="{FF2B5EF4-FFF2-40B4-BE49-F238E27FC236}">
                <a16:creationId xmlns:a16="http://schemas.microsoft.com/office/drawing/2014/main" id="{93649E24-29C2-4D1E-ACB6-4CF70C54185E}"/>
              </a:ext>
            </a:extLst>
          </p:cNvPr>
          <p:cNvSpPr/>
          <p:nvPr/>
        </p:nvSpPr>
        <p:spPr>
          <a:xfrm>
            <a:off x="9941123" y="2982463"/>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文字方塊 25">
            <a:extLst>
              <a:ext uri="{FF2B5EF4-FFF2-40B4-BE49-F238E27FC236}">
                <a16:creationId xmlns:a16="http://schemas.microsoft.com/office/drawing/2014/main" id="{18857DED-C3DA-4206-8020-79417E5DB6D9}"/>
              </a:ext>
            </a:extLst>
          </p:cNvPr>
          <p:cNvSpPr txBox="1"/>
          <p:nvPr/>
        </p:nvSpPr>
        <p:spPr>
          <a:xfrm>
            <a:off x="9056663" y="5282222"/>
            <a:ext cx="1766047" cy="369332"/>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Latent Vectors</a:t>
            </a:r>
          </a:p>
        </p:txBody>
      </p:sp>
      <p:cxnSp>
        <p:nvCxnSpPr>
          <p:cNvPr id="4" name="直線單箭頭接點 3">
            <a:extLst>
              <a:ext uri="{FF2B5EF4-FFF2-40B4-BE49-F238E27FC236}">
                <a16:creationId xmlns:a16="http://schemas.microsoft.com/office/drawing/2014/main" id="{1E50E960-119A-415A-8FAD-4B1B52D9F6E2}"/>
              </a:ext>
            </a:extLst>
          </p:cNvPr>
          <p:cNvCxnSpPr>
            <a:cxnSpLocks/>
          </p:cNvCxnSpPr>
          <p:nvPr/>
        </p:nvCxnSpPr>
        <p:spPr>
          <a:xfrm flipH="1" flipV="1">
            <a:off x="8050307" y="4673472"/>
            <a:ext cx="1353134" cy="635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000BA826-2BAA-4AFB-A862-1F13C0CA36D3}"/>
              </a:ext>
            </a:extLst>
          </p:cNvPr>
          <p:cNvCxnSpPr>
            <a:cxnSpLocks/>
            <a:stCxn id="41" idx="0"/>
          </p:cNvCxnSpPr>
          <p:nvPr/>
        </p:nvCxnSpPr>
        <p:spPr>
          <a:xfrm flipH="1" flipV="1">
            <a:off x="8779865" y="4242539"/>
            <a:ext cx="1158196" cy="10582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3BD61CC2-2770-42CB-A97D-F68B4473780F}"/>
              </a:ext>
            </a:extLst>
          </p:cNvPr>
          <p:cNvCxnSpPr>
            <a:cxnSpLocks/>
          </p:cNvCxnSpPr>
          <p:nvPr/>
        </p:nvCxnSpPr>
        <p:spPr>
          <a:xfrm flipV="1">
            <a:off x="10484771" y="4192973"/>
            <a:ext cx="100505" cy="1115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單箭頭接點 35">
            <a:extLst>
              <a:ext uri="{FF2B5EF4-FFF2-40B4-BE49-F238E27FC236}">
                <a16:creationId xmlns:a16="http://schemas.microsoft.com/office/drawing/2014/main" id="{7745524D-6B1D-4618-85D7-E9ADA4CA0736}"/>
              </a:ext>
            </a:extLst>
          </p:cNvPr>
          <p:cNvCxnSpPr>
            <a:cxnSpLocks/>
          </p:cNvCxnSpPr>
          <p:nvPr/>
        </p:nvCxnSpPr>
        <p:spPr>
          <a:xfrm flipV="1">
            <a:off x="10715134" y="4218800"/>
            <a:ext cx="466162" cy="1063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矩形 40">
            <a:extLst>
              <a:ext uri="{FF2B5EF4-FFF2-40B4-BE49-F238E27FC236}">
                <a16:creationId xmlns:a16="http://schemas.microsoft.com/office/drawing/2014/main" id="{A69F097E-205B-4D41-9B00-4DB326EAD48D}"/>
              </a:ext>
            </a:extLst>
          </p:cNvPr>
          <p:cNvSpPr/>
          <p:nvPr/>
        </p:nvSpPr>
        <p:spPr>
          <a:xfrm>
            <a:off x="9155276" y="5300783"/>
            <a:ext cx="1565570" cy="339681"/>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箭头: 右 7">
            <a:extLst>
              <a:ext uri="{FF2B5EF4-FFF2-40B4-BE49-F238E27FC236}">
                <a16:creationId xmlns:a16="http://schemas.microsoft.com/office/drawing/2014/main" id="{88B6F216-596C-4790-9781-9EE8B3B32F1B}"/>
              </a:ext>
            </a:extLst>
          </p:cNvPr>
          <p:cNvSpPr/>
          <p:nvPr/>
        </p:nvSpPr>
        <p:spPr>
          <a:xfrm>
            <a:off x="4474047" y="3980833"/>
            <a:ext cx="1436010" cy="892663"/>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字方塊 45">
            <a:extLst>
              <a:ext uri="{FF2B5EF4-FFF2-40B4-BE49-F238E27FC236}">
                <a16:creationId xmlns:a16="http://schemas.microsoft.com/office/drawing/2014/main" id="{B15A8E2C-3226-441B-9235-66371ABBB966}"/>
              </a:ext>
            </a:extLst>
          </p:cNvPr>
          <p:cNvSpPr txBox="1"/>
          <p:nvPr/>
        </p:nvSpPr>
        <p:spPr>
          <a:xfrm>
            <a:off x="4474047" y="4230992"/>
            <a:ext cx="1093034" cy="400110"/>
          </a:xfrm>
          <a:prstGeom prst="rect">
            <a:avLst/>
          </a:prstGeom>
          <a:noFill/>
        </p:spPr>
        <p:txBody>
          <a:bodyPr wrap="square" rtlCol="0">
            <a:spAutoFit/>
          </a:bodyPr>
          <a:lstStyle/>
          <a:p>
            <a:pPr algn="ctr"/>
            <a:r>
              <a:rPr lang="en-CA" sz="2000" dirty="0">
                <a:solidFill>
                  <a:schemeClr val="bg1"/>
                </a:solidFill>
                <a:latin typeface="Yu Gothic UI Light" panose="020B0300000000000000" pitchFamily="34" charset="-128"/>
                <a:ea typeface="Yu Gothic UI Light" panose="020B0300000000000000" pitchFamily="34" charset="-128"/>
              </a:rPr>
              <a:t>Estimate</a:t>
            </a:r>
          </a:p>
        </p:txBody>
      </p:sp>
    </p:spTree>
    <p:extLst>
      <p:ext uri="{BB962C8B-B14F-4D97-AF65-F5344CB8AC3E}">
        <p14:creationId xmlns:p14="http://schemas.microsoft.com/office/powerpoint/2010/main" val="2099242340"/>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6770271"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Matrix Factorization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83" name="箭头: 右 7">
            <a:extLst>
              <a:ext uri="{FF2B5EF4-FFF2-40B4-BE49-F238E27FC236}">
                <a16:creationId xmlns:a16="http://schemas.microsoft.com/office/drawing/2014/main" id="{9A4AB707-D232-4C46-AF6C-125BE3CF1780}"/>
              </a:ext>
            </a:extLst>
          </p:cNvPr>
          <p:cNvSpPr/>
          <p:nvPr/>
        </p:nvSpPr>
        <p:spPr>
          <a:xfrm>
            <a:off x="6179238" y="3941883"/>
            <a:ext cx="1373252" cy="892663"/>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字方塊 83">
            <a:extLst>
              <a:ext uri="{FF2B5EF4-FFF2-40B4-BE49-F238E27FC236}">
                <a16:creationId xmlns:a16="http://schemas.microsoft.com/office/drawing/2014/main" id="{3BBE20E8-D502-40B6-9CE2-FE5E9565DA2C}"/>
              </a:ext>
            </a:extLst>
          </p:cNvPr>
          <p:cNvSpPr txBox="1"/>
          <p:nvPr/>
        </p:nvSpPr>
        <p:spPr>
          <a:xfrm>
            <a:off x="6170270" y="4192042"/>
            <a:ext cx="968196" cy="400110"/>
          </a:xfrm>
          <a:prstGeom prst="rect">
            <a:avLst/>
          </a:prstGeom>
          <a:noFill/>
        </p:spPr>
        <p:txBody>
          <a:bodyPr wrap="square" rtlCol="0">
            <a:spAutoFit/>
          </a:bodyPr>
          <a:lstStyle/>
          <a:p>
            <a:pPr algn="ctr"/>
            <a:r>
              <a:rPr lang="en-CA" sz="2000" dirty="0">
                <a:solidFill>
                  <a:schemeClr val="bg1"/>
                </a:solidFill>
                <a:latin typeface="Yu Gothic UI Light" panose="020B0300000000000000" pitchFamily="34" charset="-128"/>
                <a:ea typeface="Yu Gothic UI Light" panose="020B0300000000000000" pitchFamily="34" charset="-128"/>
              </a:rPr>
              <a:t>Predict</a:t>
            </a:r>
          </a:p>
        </p:txBody>
      </p:sp>
      <p:pic>
        <p:nvPicPr>
          <p:cNvPr id="17" name="圖片 16">
            <a:extLst>
              <a:ext uri="{FF2B5EF4-FFF2-40B4-BE49-F238E27FC236}">
                <a16:creationId xmlns:a16="http://schemas.microsoft.com/office/drawing/2014/main" id="{5D6F6297-C1C3-47FA-8DCC-AE7CA4B5EE9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9233" y="2877472"/>
            <a:ext cx="2423336" cy="2975678"/>
          </a:xfrm>
          <a:prstGeom prst="rect">
            <a:avLst/>
          </a:prstGeom>
        </p:spPr>
      </p:pic>
      <p:pic>
        <p:nvPicPr>
          <p:cNvPr id="19" name="圖片 18">
            <a:extLst>
              <a:ext uri="{FF2B5EF4-FFF2-40B4-BE49-F238E27FC236}">
                <a16:creationId xmlns:a16="http://schemas.microsoft.com/office/drawing/2014/main" id="{183F9158-DCE7-40EC-9C68-8C323F287EF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81922" y="2271068"/>
            <a:ext cx="3351106" cy="2197610"/>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038329C-2F4C-486A-8A2E-4DFB36FFF70C}"/>
                  </a:ext>
                </a:extLst>
              </p:cNvPr>
              <p:cNvSpPr txBox="1"/>
              <p:nvPr/>
            </p:nvSpPr>
            <p:spPr>
              <a:xfrm>
                <a:off x="3145517" y="4269417"/>
                <a:ext cx="51765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i="1" smtClean="0">
                          <a:latin typeface="Cambria Math" panose="02040503050406030204" pitchFamily="18" charset="0"/>
                          <a:ea typeface="Cambria Math" panose="02040503050406030204" pitchFamily="18" charset="0"/>
                        </a:rPr>
                        <m:t>×</m:t>
                      </m:r>
                    </m:oMath>
                  </m:oMathPara>
                </a14:m>
                <a:endParaRPr lang="en-CA" sz="4000" dirty="0"/>
              </a:p>
            </p:txBody>
          </p:sp>
        </mc:Choice>
        <mc:Fallback xmlns="">
          <p:sp>
            <p:nvSpPr>
              <p:cNvPr id="20" name="文字方塊 19">
                <a:extLst>
                  <a:ext uri="{FF2B5EF4-FFF2-40B4-BE49-F238E27FC236}">
                    <a16:creationId xmlns:a16="http://schemas.microsoft.com/office/drawing/2014/main" id="{6038329C-2F4C-486A-8A2E-4DFB36FFF70C}"/>
                  </a:ext>
                </a:extLst>
              </p:cNvPr>
              <p:cNvSpPr txBox="1">
                <a:spLocks noRot="1" noChangeAspect="1" noMove="1" noResize="1" noEditPoints="1" noAdjustHandles="1" noChangeArrowheads="1" noChangeShapeType="1" noTextEdit="1"/>
              </p:cNvSpPr>
              <p:nvPr/>
            </p:nvSpPr>
            <p:spPr>
              <a:xfrm>
                <a:off x="3145517" y="4269417"/>
                <a:ext cx="517658" cy="707886"/>
              </a:xfrm>
              <a:prstGeom prst="rect">
                <a:avLst/>
              </a:prstGeom>
              <a:blipFill>
                <a:blip r:embed="rId4"/>
                <a:stretch>
                  <a:fillRect/>
                </a:stretch>
              </a:blipFill>
            </p:spPr>
            <p:txBody>
              <a:bodyPr/>
              <a:lstStyle/>
              <a:p>
                <a:r>
                  <a:rPr lang="en-CA">
                    <a:noFill/>
                  </a:rPr>
                  <a:t> </a:t>
                </a:r>
              </a:p>
            </p:txBody>
          </p:sp>
        </mc:Fallback>
      </mc:AlternateContent>
      <p:sp>
        <p:nvSpPr>
          <p:cNvPr id="160" name="文字方塊 159">
            <a:extLst>
              <a:ext uri="{FF2B5EF4-FFF2-40B4-BE49-F238E27FC236}">
                <a16:creationId xmlns:a16="http://schemas.microsoft.com/office/drawing/2014/main" id="{74BC6375-17F4-418F-A810-0CC8281FF079}"/>
              </a:ext>
            </a:extLst>
          </p:cNvPr>
          <p:cNvSpPr txBox="1"/>
          <p:nvPr/>
        </p:nvSpPr>
        <p:spPr>
          <a:xfrm>
            <a:off x="1313098" y="5700748"/>
            <a:ext cx="1550894" cy="377066"/>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User Matrix</a:t>
            </a:r>
          </a:p>
        </p:txBody>
      </p:sp>
      <p:sp>
        <p:nvSpPr>
          <p:cNvPr id="161" name="文字方塊 160">
            <a:extLst>
              <a:ext uri="{FF2B5EF4-FFF2-40B4-BE49-F238E27FC236}">
                <a16:creationId xmlns:a16="http://schemas.microsoft.com/office/drawing/2014/main" id="{1C554D3F-ACC8-4C91-A617-B07360550151}"/>
              </a:ext>
            </a:extLst>
          </p:cNvPr>
          <p:cNvSpPr txBox="1"/>
          <p:nvPr/>
        </p:nvSpPr>
        <p:spPr>
          <a:xfrm>
            <a:off x="3782028" y="4345924"/>
            <a:ext cx="1550894" cy="377066"/>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Item Matrix</a:t>
            </a:r>
          </a:p>
        </p:txBody>
      </p:sp>
      <p:pic>
        <p:nvPicPr>
          <p:cNvPr id="3" name="圖片 2">
            <a:extLst>
              <a:ext uri="{FF2B5EF4-FFF2-40B4-BE49-F238E27FC236}">
                <a16:creationId xmlns:a16="http://schemas.microsoft.com/office/drawing/2014/main" id="{918DC776-2B12-49AD-9076-95C7ED67BCD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92407" y="2354484"/>
            <a:ext cx="4086421" cy="3579347"/>
          </a:xfrm>
          <a:prstGeom prst="rect">
            <a:avLst/>
          </a:prstGeom>
        </p:spPr>
      </p:pic>
      <p:sp>
        <p:nvSpPr>
          <p:cNvPr id="53" name="文字方塊 52">
            <a:extLst>
              <a:ext uri="{FF2B5EF4-FFF2-40B4-BE49-F238E27FC236}">
                <a16:creationId xmlns:a16="http://schemas.microsoft.com/office/drawing/2014/main" id="{77557224-B482-4DBC-8019-4F668AC25299}"/>
              </a:ext>
            </a:extLst>
          </p:cNvPr>
          <p:cNvSpPr txBox="1"/>
          <p:nvPr/>
        </p:nvSpPr>
        <p:spPr>
          <a:xfrm>
            <a:off x="8447773" y="5786382"/>
            <a:ext cx="2699360" cy="369332"/>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Predicted Rating Matrix</a:t>
            </a:r>
          </a:p>
        </p:txBody>
      </p:sp>
    </p:spTree>
    <p:extLst>
      <p:ext uri="{BB962C8B-B14F-4D97-AF65-F5344CB8AC3E}">
        <p14:creationId xmlns:p14="http://schemas.microsoft.com/office/powerpoint/2010/main" val="966711454"/>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Matrix Factorization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83" name="箭头: 右 7">
            <a:extLst>
              <a:ext uri="{FF2B5EF4-FFF2-40B4-BE49-F238E27FC236}">
                <a16:creationId xmlns:a16="http://schemas.microsoft.com/office/drawing/2014/main" id="{9A4AB707-D232-4C46-AF6C-125BE3CF1780}"/>
              </a:ext>
            </a:extLst>
          </p:cNvPr>
          <p:cNvSpPr/>
          <p:nvPr/>
        </p:nvSpPr>
        <p:spPr>
          <a:xfrm>
            <a:off x="5597152" y="4285527"/>
            <a:ext cx="1194920" cy="659819"/>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a:extLst>
              <a:ext uri="{FF2B5EF4-FFF2-40B4-BE49-F238E27FC236}">
                <a16:creationId xmlns:a16="http://schemas.microsoft.com/office/drawing/2014/main" id="{24707AC8-1E1C-43C6-AA2B-FF66F8B80C97}"/>
              </a:ext>
            </a:extLst>
          </p:cNvPr>
          <p:cNvGrpSpPr/>
          <p:nvPr/>
        </p:nvGrpSpPr>
        <p:grpSpPr>
          <a:xfrm>
            <a:off x="808119" y="2956881"/>
            <a:ext cx="4657895" cy="3051336"/>
            <a:chOff x="234665" y="2124009"/>
            <a:chExt cx="5803795" cy="3802002"/>
          </a:xfrm>
        </p:grpSpPr>
        <p:pic>
          <p:nvPicPr>
            <p:cNvPr id="56" name="圖片 55">
              <a:extLst>
                <a:ext uri="{FF2B5EF4-FFF2-40B4-BE49-F238E27FC236}">
                  <a16:creationId xmlns:a16="http://schemas.microsoft.com/office/drawing/2014/main" id="{CF8D5C0A-A1F2-4133-B2D8-170E3839296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665" y="2730413"/>
              <a:ext cx="2423336" cy="2975679"/>
            </a:xfrm>
            <a:prstGeom prst="rect">
              <a:avLst/>
            </a:prstGeom>
          </p:spPr>
        </p:pic>
        <p:pic>
          <p:nvPicPr>
            <p:cNvPr id="57" name="圖片 56">
              <a:extLst>
                <a:ext uri="{FF2B5EF4-FFF2-40B4-BE49-F238E27FC236}">
                  <a16:creationId xmlns:a16="http://schemas.microsoft.com/office/drawing/2014/main" id="{19C3862F-7534-4E6B-AC69-6AE877F0AB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7354" y="2124009"/>
              <a:ext cx="3351106" cy="2197611"/>
            </a:xfrm>
            <a:prstGeom prst="rect">
              <a:avLst/>
            </a:prstGeom>
          </p:spPr>
        </p:pic>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850C9D6-9E24-4213-9AD3-A222D2FCBAE3}"/>
                    </a:ext>
                  </a:extLst>
                </p:cNvPr>
                <p:cNvSpPr txBox="1"/>
                <p:nvPr/>
              </p:nvSpPr>
              <p:spPr>
                <a:xfrm>
                  <a:off x="2950948" y="4133527"/>
                  <a:ext cx="517658" cy="728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ea typeface="Cambria Math" panose="02040503050406030204" pitchFamily="18" charset="0"/>
                          </a:rPr>
                          <m:t>×</m:t>
                        </m:r>
                      </m:oMath>
                    </m:oMathPara>
                  </a14:m>
                  <a:endParaRPr lang="en-CA" sz="4000" dirty="0"/>
                </a:p>
              </p:txBody>
            </p:sp>
          </mc:Choice>
          <mc:Fallback xmlns="">
            <p:sp>
              <p:nvSpPr>
                <p:cNvPr id="58" name="文字方塊 57">
                  <a:extLst>
                    <a:ext uri="{FF2B5EF4-FFF2-40B4-BE49-F238E27FC236}">
                      <a16:creationId xmlns:a16="http://schemas.microsoft.com/office/drawing/2014/main" id="{1850C9D6-9E24-4213-9AD3-A222D2FCBAE3}"/>
                    </a:ext>
                  </a:extLst>
                </p:cNvPr>
                <p:cNvSpPr txBox="1">
                  <a:spLocks noRot="1" noChangeAspect="1" noMove="1" noResize="1" noEditPoints="1" noAdjustHandles="1" noChangeArrowheads="1" noChangeShapeType="1" noTextEdit="1"/>
                </p:cNvSpPr>
                <p:nvPr/>
              </p:nvSpPr>
              <p:spPr>
                <a:xfrm>
                  <a:off x="2950948" y="4133527"/>
                  <a:ext cx="517658" cy="728637"/>
                </a:xfrm>
                <a:prstGeom prst="rect">
                  <a:avLst/>
                </a:prstGeom>
                <a:blipFill>
                  <a:blip r:embed="rId4"/>
                  <a:stretch>
                    <a:fillRect/>
                  </a:stretch>
                </a:blipFill>
              </p:spPr>
              <p:txBody>
                <a:bodyPr/>
                <a:lstStyle/>
                <a:p>
                  <a:r>
                    <a:rPr lang="en-CA">
                      <a:noFill/>
                    </a:rPr>
                    <a:t> </a:t>
                  </a:r>
                </a:p>
              </p:txBody>
            </p:sp>
          </mc:Fallback>
        </mc:AlternateContent>
        <p:sp>
          <p:nvSpPr>
            <p:cNvPr id="59" name="文字方塊 58">
              <a:extLst>
                <a:ext uri="{FF2B5EF4-FFF2-40B4-BE49-F238E27FC236}">
                  <a16:creationId xmlns:a16="http://schemas.microsoft.com/office/drawing/2014/main" id="{78C0DC09-5C32-4533-8C61-1EC1DC125A27}"/>
                </a:ext>
              </a:extLst>
            </p:cNvPr>
            <p:cNvSpPr txBox="1"/>
            <p:nvPr/>
          </p:nvSpPr>
          <p:spPr>
            <a:xfrm>
              <a:off x="1118530" y="5542517"/>
              <a:ext cx="1550894" cy="383494"/>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User Matrix</a:t>
              </a:r>
            </a:p>
          </p:txBody>
        </p:sp>
        <p:sp>
          <p:nvSpPr>
            <p:cNvPr id="60" name="文字方塊 59">
              <a:extLst>
                <a:ext uri="{FF2B5EF4-FFF2-40B4-BE49-F238E27FC236}">
                  <a16:creationId xmlns:a16="http://schemas.microsoft.com/office/drawing/2014/main" id="{5A4CC7B7-5A85-4D8F-B20C-8CFED26A4851}"/>
                </a:ext>
              </a:extLst>
            </p:cNvPr>
            <p:cNvSpPr txBox="1"/>
            <p:nvPr/>
          </p:nvSpPr>
          <p:spPr>
            <a:xfrm>
              <a:off x="3587460" y="4187694"/>
              <a:ext cx="1550894" cy="383494"/>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Item Matrix</a:t>
              </a:r>
            </a:p>
          </p:txBody>
        </p:sp>
        <p:sp>
          <p:nvSpPr>
            <p:cNvPr id="61" name="矩形 60">
              <a:extLst>
                <a:ext uri="{FF2B5EF4-FFF2-40B4-BE49-F238E27FC236}">
                  <a16:creationId xmlns:a16="http://schemas.microsoft.com/office/drawing/2014/main" id="{895A316F-0B54-4D52-8FB4-3F7016A896AD}"/>
                </a:ext>
              </a:extLst>
            </p:cNvPr>
            <p:cNvSpPr/>
            <p:nvPr/>
          </p:nvSpPr>
          <p:spPr>
            <a:xfrm>
              <a:off x="1118530" y="4155853"/>
              <a:ext cx="1539471" cy="712032"/>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矩形 61">
              <a:extLst>
                <a:ext uri="{FF2B5EF4-FFF2-40B4-BE49-F238E27FC236}">
                  <a16:creationId xmlns:a16="http://schemas.microsoft.com/office/drawing/2014/main" id="{903160D8-13B7-4729-B8B7-53CC0F3E09DF}"/>
                </a:ext>
              </a:extLst>
            </p:cNvPr>
            <p:cNvSpPr/>
            <p:nvPr/>
          </p:nvSpPr>
          <p:spPr>
            <a:xfrm>
              <a:off x="2841366" y="2796455"/>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矩形 62">
              <a:extLst>
                <a:ext uri="{FF2B5EF4-FFF2-40B4-BE49-F238E27FC236}">
                  <a16:creationId xmlns:a16="http://schemas.microsoft.com/office/drawing/2014/main" id="{EDFF3037-82E7-44B1-A452-466F3ADC677E}"/>
                </a:ext>
              </a:extLst>
            </p:cNvPr>
            <p:cNvSpPr/>
            <p:nvPr/>
          </p:nvSpPr>
          <p:spPr>
            <a:xfrm>
              <a:off x="5116081" y="2796454"/>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矩形 63">
              <a:extLst>
                <a:ext uri="{FF2B5EF4-FFF2-40B4-BE49-F238E27FC236}">
                  <a16:creationId xmlns:a16="http://schemas.microsoft.com/office/drawing/2014/main" id="{D7ABB04D-2DAE-4793-9FF9-065AF2FFD228}"/>
                </a:ext>
              </a:extLst>
            </p:cNvPr>
            <p:cNvSpPr/>
            <p:nvPr/>
          </p:nvSpPr>
          <p:spPr>
            <a:xfrm>
              <a:off x="4364343" y="2796454"/>
              <a:ext cx="755059" cy="138527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6" name="矩形 5">
            <a:extLst>
              <a:ext uri="{FF2B5EF4-FFF2-40B4-BE49-F238E27FC236}">
                <a16:creationId xmlns:a16="http://schemas.microsoft.com/office/drawing/2014/main" id="{007DC8E4-524F-41AD-B559-8D800B970FA8}"/>
              </a:ext>
            </a:extLst>
          </p:cNvPr>
          <p:cNvSpPr/>
          <p:nvPr/>
        </p:nvSpPr>
        <p:spPr>
          <a:xfrm>
            <a:off x="1629344" y="4720595"/>
            <a:ext cx="349624" cy="29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矩形 67">
            <a:extLst>
              <a:ext uri="{FF2B5EF4-FFF2-40B4-BE49-F238E27FC236}">
                <a16:creationId xmlns:a16="http://schemas.microsoft.com/office/drawing/2014/main" id="{81464EA6-2F87-40A0-B8D8-AD563E0721FE}"/>
              </a:ext>
            </a:extLst>
          </p:cNvPr>
          <p:cNvSpPr/>
          <p:nvPr/>
        </p:nvSpPr>
        <p:spPr>
          <a:xfrm>
            <a:off x="2258210" y="4704539"/>
            <a:ext cx="349624" cy="29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9" name="文字方塊 68">
            <a:extLst>
              <a:ext uri="{FF2B5EF4-FFF2-40B4-BE49-F238E27FC236}">
                <a16:creationId xmlns:a16="http://schemas.microsoft.com/office/drawing/2014/main" id="{15C1ECE6-D178-43AD-9F82-3CBF1DAFC27A}"/>
              </a:ext>
            </a:extLst>
          </p:cNvPr>
          <p:cNvSpPr txBox="1"/>
          <p:nvPr/>
        </p:nvSpPr>
        <p:spPr>
          <a:xfrm>
            <a:off x="1532121" y="4595568"/>
            <a:ext cx="590282" cy="584775"/>
          </a:xfrm>
          <a:prstGeom prst="rect">
            <a:avLst/>
          </a:prstGeom>
          <a:noFill/>
        </p:spPr>
        <p:txBody>
          <a:bodyPr wrap="square" rtlCol="0">
            <a:spAutoFit/>
          </a:bodyPr>
          <a:lstStyle/>
          <a:p>
            <a:pPr algn="ctr"/>
            <a:r>
              <a:rPr lang="zh-CN" altLang="en-US" sz="3200" dirty="0">
                <a:solidFill>
                  <a:srgbClr val="D42002"/>
                </a:solidFill>
                <a:latin typeface="Yu Gothic UI Light" panose="020B0300000000000000" pitchFamily="34" charset="-128"/>
                <a:ea typeface="Yu Gothic UI Light" panose="020B0300000000000000" pitchFamily="34" charset="-128"/>
              </a:rPr>
              <a:t>？</a:t>
            </a:r>
            <a:endParaRPr lang="en-CA" sz="3200" dirty="0">
              <a:solidFill>
                <a:srgbClr val="D42002"/>
              </a:solidFill>
              <a:latin typeface="Yu Gothic UI Light" panose="020B0300000000000000" pitchFamily="34" charset="-128"/>
              <a:ea typeface="Yu Gothic UI Light" panose="020B0300000000000000" pitchFamily="34" charset="-128"/>
            </a:endParaRPr>
          </a:p>
        </p:txBody>
      </p:sp>
      <p:sp>
        <p:nvSpPr>
          <p:cNvPr id="71" name="文字方塊 70">
            <a:extLst>
              <a:ext uri="{FF2B5EF4-FFF2-40B4-BE49-F238E27FC236}">
                <a16:creationId xmlns:a16="http://schemas.microsoft.com/office/drawing/2014/main" id="{F1E6F032-56D4-47D2-9AA5-1524894C7CD2}"/>
              </a:ext>
            </a:extLst>
          </p:cNvPr>
          <p:cNvSpPr txBox="1"/>
          <p:nvPr/>
        </p:nvSpPr>
        <p:spPr>
          <a:xfrm>
            <a:off x="2149037" y="4586302"/>
            <a:ext cx="590282" cy="584775"/>
          </a:xfrm>
          <a:prstGeom prst="rect">
            <a:avLst/>
          </a:prstGeom>
          <a:noFill/>
        </p:spPr>
        <p:txBody>
          <a:bodyPr wrap="square" rtlCol="0">
            <a:spAutoFit/>
          </a:bodyPr>
          <a:lstStyle/>
          <a:p>
            <a:pPr algn="ctr"/>
            <a:r>
              <a:rPr lang="zh-CN" altLang="en-US" sz="3200" dirty="0">
                <a:solidFill>
                  <a:srgbClr val="D42002"/>
                </a:solidFill>
                <a:latin typeface="Yu Gothic UI Light" panose="020B0300000000000000" pitchFamily="34" charset="-128"/>
                <a:ea typeface="Yu Gothic UI Light" panose="020B0300000000000000" pitchFamily="34" charset="-128"/>
              </a:rPr>
              <a:t>？</a:t>
            </a:r>
            <a:endParaRPr lang="en-CA" sz="3200" dirty="0">
              <a:solidFill>
                <a:srgbClr val="D42002"/>
              </a:solidFill>
              <a:latin typeface="Yu Gothic UI Light" panose="020B0300000000000000" pitchFamily="34" charset="-128"/>
              <a:ea typeface="Yu Gothic UI Light" panose="020B0300000000000000" pitchFamily="34" charset="-128"/>
            </a:endParaRPr>
          </a:p>
        </p:txBody>
      </p:sp>
      <p:sp>
        <p:nvSpPr>
          <p:cNvPr id="85" name="文字方塊 84">
            <a:extLst>
              <a:ext uri="{FF2B5EF4-FFF2-40B4-BE49-F238E27FC236}">
                <a16:creationId xmlns:a16="http://schemas.microsoft.com/office/drawing/2014/main" id="{43E16881-0AFB-4012-98C0-7DBEE3AACC41}"/>
              </a:ext>
            </a:extLst>
          </p:cNvPr>
          <p:cNvSpPr txBox="1"/>
          <p:nvPr/>
        </p:nvSpPr>
        <p:spPr>
          <a:xfrm>
            <a:off x="546846" y="2241175"/>
            <a:ext cx="10386351" cy="369332"/>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The training of matrix factorization is actually training a bunch of linear regression models. </a:t>
            </a:r>
          </a:p>
        </p:txBody>
      </p:sp>
      <p:pic>
        <p:nvPicPr>
          <p:cNvPr id="3" name="圖片 2" descr="一張含有 文字 的圖片&#10;&#10;自動產生的描述">
            <a:extLst>
              <a:ext uri="{FF2B5EF4-FFF2-40B4-BE49-F238E27FC236}">
                <a16:creationId xmlns:a16="http://schemas.microsoft.com/office/drawing/2014/main" id="{5EC91EB4-232D-4E14-BC89-7A0C68D6B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2968" y="3237962"/>
            <a:ext cx="4206605" cy="2645893"/>
          </a:xfrm>
          <a:prstGeom prst="rect">
            <a:avLst/>
          </a:prstGeom>
        </p:spPr>
      </p:pic>
    </p:spTree>
    <p:extLst>
      <p:ext uri="{BB962C8B-B14F-4D97-AF65-F5344CB8AC3E}">
        <p14:creationId xmlns:p14="http://schemas.microsoft.com/office/powerpoint/2010/main" val="3994086258"/>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Matrix Factorization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83" name="箭头: 右 7">
            <a:extLst>
              <a:ext uri="{FF2B5EF4-FFF2-40B4-BE49-F238E27FC236}">
                <a16:creationId xmlns:a16="http://schemas.microsoft.com/office/drawing/2014/main" id="{9A4AB707-D232-4C46-AF6C-125BE3CF1780}"/>
              </a:ext>
            </a:extLst>
          </p:cNvPr>
          <p:cNvSpPr/>
          <p:nvPr/>
        </p:nvSpPr>
        <p:spPr>
          <a:xfrm>
            <a:off x="5597152" y="4285527"/>
            <a:ext cx="1194920" cy="659819"/>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圖片 55">
            <a:extLst>
              <a:ext uri="{FF2B5EF4-FFF2-40B4-BE49-F238E27FC236}">
                <a16:creationId xmlns:a16="http://schemas.microsoft.com/office/drawing/2014/main" id="{CF8D5C0A-A1F2-4133-B2D8-170E3839296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119" y="3443557"/>
            <a:ext cx="1944873" cy="2388162"/>
          </a:xfrm>
          <a:prstGeom prst="rect">
            <a:avLst/>
          </a:prstGeom>
        </p:spPr>
      </p:pic>
      <p:pic>
        <p:nvPicPr>
          <p:cNvPr id="57" name="圖片 56">
            <a:extLst>
              <a:ext uri="{FF2B5EF4-FFF2-40B4-BE49-F238E27FC236}">
                <a16:creationId xmlns:a16="http://schemas.microsoft.com/office/drawing/2014/main" id="{19C3862F-7534-4E6B-AC69-6AE877F0AB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6550" y="2956881"/>
            <a:ext cx="2689464" cy="1763715"/>
          </a:xfrm>
          <a:prstGeom prst="rect">
            <a:avLst/>
          </a:prstGeom>
        </p:spPr>
      </p:pic>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850C9D6-9E24-4213-9AD3-A222D2FCBAE3}"/>
                  </a:ext>
                </a:extLst>
              </p:cNvPr>
              <p:cNvSpPr txBox="1"/>
              <p:nvPr/>
            </p:nvSpPr>
            <p:spPr>
              <a:xfrm>
                <a:off x="2988100" y="4569640"/>
                <a:ext cx="41545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ea typeface="Cambria Math" panose="02040503050406030204" pitchFamily="18" charset="0"/>
                        </a:rPr>
                        <m:t>×</m:t>
                      </m:r>
                    </m:oMath>
                  </m:oMathPara>
                </a14:m>
                <a:endParaRPr lang="en-CA" sz="4000" dirty="0"/>
              </a:p>
            </p:txBody>
          </p:sp>
        </mc:Choice>
        <mc:Fallback xmlns="">
          <p:sp>
            <p:nvSpPr>
              <p:cNvPr id="58" name="文字方塊 57">
                <a:extLst>
                  <a:ext uri="{FF2B5EF4-FFF2-40B4-BE49-F238E27FC236}">
                    <a16:creationId xmlns:a16="http://schemas.microsoft.com/office/drawing/2014/main" id="{1850C9D6-9E24-4213-9AD3-A222D2FCBAE3}"/>
                  </a:ext>
                </a:extLst>
              </p:cNvPr>
              <p:cNvSpPr txBox="1">
                <a:spLocks noRot="1" noChangeAspect="1" noMove="1" noResize="1" noEditPoints="1" noAdjustHandles="1" noChangeArrowheads="1" noChangeShapeType="1" noTextEdit="1"/>
              </p:cNvSpPr>
              <p:nvPr/>
            </p:nvSpPr>
            <p:spPr>
              <a:xfrm>
                <a:off x="2988100" y="4569640"/>
                <a:ext cx="415452" cy="584775"/>
              </a:xfrm>
              <a:prstGeom prst="rect">
                <a:avLst/>
              </a:prstGeom>
              <a:blipFill>
                <a:blip r:embed="rId4"/>
                <a:stretch>
                  <a:fillRect/>
                </a:stretch>
              </a:blipFill>
            </p:spPr>
            <p:txBody>
              <a:bodyPr/>
              <a:lstStyle/>
              <a:p>
                <a:r>
                  <a:rPr lang="en-CA">
                    <a:noFill/>
                  </a:rPr>
                  <a:t> </a:t>
                </a:r>
              </a:p>
            </p:txBody>
          </p:sp>
        </mc:Fallback>
      </mc:AlternateContent>
      <p:sp>
        <p:nvSpPr>
          <p:cNvPr id="59" name="文字方塊 58">
            <a:extLst>
              <a:ext uri="{FF2B5EF4-FFF2-40B4-BE49-F238E27FC236}">
                <a16:creationId xmlns:a16="http://schemas.microsoft.com/office/drawing/2014/main" id="{78C0DC09-5C32-4533-8C61-1EC1DC125A27}"/>
              </a:ext>
            </a:extLst>
          </p:cNvPr>
          <p:cNvSpPr txBox="1"/>
          <p:nvPr/>
        </p:nvSpPr>
        <p:spPr>
          <a:xfrm>
            <a:off x="1517474" y="5700440"/>
            <a:ext cx="1244686" cy="307777"/>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User Matrix</a:t>
            </a:r>
          </a:p>
        </p:txBody>
      </p:sp>
      <p:sp>
        <p:nvSpPr>
          <p:cNvPr id="60" name="文字方塊 59">
            <a:extLst>
              <a:ext uri="{FF2B5EF4-FFF2-40B4-BE49-F238E27FC236}">
                <a16:creationId xmlns:a16="http://schemas.microsoft.com/office/drawing/2014/main" id="{5A4CC7B7-5A85-4D8F-B20C-8CFED26A4851}"/>
              </a:ext>
            </a:extLst>
          </p:cNvPr>
          <p:cNvSpPr txBox="1"/>
          <p:nvPr/>
        </p:nvSpPr>
        <p:spPr>
          <a:xfrm>
            <a:off x="3498939" y="4613113"/>
            <a:ext cx="1244686" cy="307777"/>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Item Matrix</a:t>
            </a:r>
          </a:p>
        </p:txBody>
      </p:sp>
      <p:sp>
        <p:nvSpPr>
          <p:cNvPr id="61" name="矩形 60">
            <a:extLst>
              <a:ext uri="{FF2B5EF4-FFF2-40B4-BE49-F238E27FC236}">
                <a16:creationId xmlns:a16="http://schemas.microsoft.com/office/drawing/2014/main" id="{895A316F-0B54-4D52-8FB4-3F7016A896AD}"/>
              </a:ext>
            </a:extLst>
          </p:cNvPr>
          <p:cNvSpPr/>
          <p:nvPr/>
        </p:nvSpPr>
        <p:spPr>
          <a:xfrm>
            <a:off x="1517474" y="4587558"/>
            <a:ext cx="1235518"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矩形 62">
            <a:extLst>
              <a:ext uri="{FF2B5EF4-FFF2-40B4-BE49-F238E27FC236}">
                <a16:creationId xmlns:a16="http://schemas.microsoft.com/office/drawing/2014/main" id="{EDFF3037-82E7-44B1-A452-466F3ADC677E}"/>
              </a:ext>
            </a:extLst>
          </p:cNvPr>
          <p:cNvSpPr/>
          <p:nvPr/>
        </p:nvSpPr>
        <p:spPr>
          <a:xfrm>
            <a:off x="4725749" y="3496559"/>
            <a:ext cx="605980" cy="1111770"/>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矩形 5">
            <a:extLst>
              <a:ext uri="{FF2B5EF4-FFF2-40B4-BE49-F238E27FC236}">
                <a16:creationId xmlns:a16="http://schemas.microsoft.com/office/drawing/2014/main" id="{007DC8E4-524F-41AD-B559-8D800B970FA8}"/>
              </a:ext>
            </a:extLst>
          </p:cNvPr>
          <p:cNvSpPr/>
          <p:nvPr/>
        </p:nvSpPr>
        <p:spPr>
          <a:xfrm>
            <a:off x="4875413" y="3635485"/>
            <a:ext cx="349624" cy="29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8" name="矩形 67">
            <a:extLst>
              <a:ext uri="{FF2B5EF4-FFF2-40B4-BE49-F238E27FC236}">
                <a16:creationId xmlns:a16="http://schemas.microsoft.com/office/drawing/2014/main" id="{81464EA6-2F87-40A0-B8D8-AD563E0721FE}"/>
              </a:ext>
            </a:extLst>
          </p:cNvPr>
          <p:cNvSpPr/>
          <p:nvPr/>
        </p:nvSpPr>
        <p:spPr>
          <a:xfrm>
            <a:off x="4849906" y="4175163"/>
            <a:ext cx="349624" cy="29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9" name="文字方塊 68">
            <a:extLst>
              <a:ext uri="{FF2B5EF4-FFF2-40B4-BE49-F238E27FC236}">
                <a16:creationId xmlns:a16="http://schemas.microsoft.com/office/drawing/2014/main" id="{15C1ECE6-D178-43AD-9F82-3CBF1DAFC27A}"/>
              </a:ext>
            </a:extLst>
          </p:cNvPr>
          <p:cNvSpPr txBox="1"/>
          <p:nvPr/>
        </p:nvSpPr>
        <p:spPr>
          <a:xfrm>
            <a:off x="4734714" y="3510088"/>
            <a:ext cx="590282" cy="584775"/>
          </a:xfrm>
          <a:prstGeom prst="rect">
            <a:avLst/>
          </a:prstGeom>
          <a:noFill/>
        </p:spPr>
        <p:txBody>
          <a:bodyPr wrap="square" rtlCol="0">
            <a:spAutoFit/>
          </a:bodyPr>
          <a:lstStyle/>
          <a:p>
            <a:pPr algn="ctr"/>
            <a:r>
              <a:rPr lang="zh-CN" altLang="en-US" sz="3200" dirty="0">
                <a:solidFill>
                  <a:srgbClr val="D42002"/>
                </a:solidFill>
                <a:latin typeface="Yu Gothic UI Light" panose="020B0300000000000000" pitchFamily="34" charset="-128"/>
                <a:ea typeface="Yu Gothic UI Light" panose="020B0300000000000000" pitchFamily="34" charset="-128"/>
              </a:rPr>
              <a:t>？</a:t>
            </a:r>
            <a:endParaRPr lang="en-CA" sz="3200" dirty="0">
              <a:solidFill>
                <a:srgbClr val="D42002"/>
              </a:solidFill>
              <a:latin typeface="Yu Gothic UI Light" panose="020B0300000000000000" pitchFamily="34" charset="-128"/>
              <a:ea typeface="Yu Gothic UI Light" panose="020B0300000000000000" pitchFamily="34" charset="-128"/>
            </a:endParaRPr>
          </a:p>
        </p:txBody>
      </p:sp>
      <p:sp>
        <p:nvSpPr>
          <p:cNvPr id="71" name="文字方塊 70">
            <a:extLst>
              <a:ext uri="{FF2B5EF4-FFF2-40B4-BE49-F238E27FC236}">
                <a16:creationId xmlns:a16="http://schemas.microsoft.com/office/drawing/2014/main" id="{F1E6F032-56D4-47D2-9AA5-1524894C7CD2}"/>
              </a:ext>
            </a:extLst>
          </p:cNvPr>
          <p:cNvSpPr txBox="1"/>
          <p:nvPr/>
        </p:nvSpPr>
        <p:spPr>
          <a:xfrm>
            <a:off x="4731215" y="4051378"/>
            <a:ext cx="590282" cy="584775"/>
          </a:xfrm>
          <a:prstGeom prst="rect">
            <a:avLst/>
          </a:prstGeom>
          <a:noFill/>
        </p:spPr>
        <p:txBody>
          <a:bodyPr wrap="square" rtlCol="0">
            <a:spAutoFit/>
          </a:bodyPr>
          <a:lstStyle/>
          <a:p>
            <a:pPr algn="ctr"/>
            <a:r>
              <a:rPr lang="zh-CN" altLang="en-US" sz="3200" dirty="0">
                <a:solidFill>
                  <a:srgbClr val="D42002"/>
                </a:solidFill>
                <a:latin typeface="Yu Gothic UI Light" panose="020B0300000000000000" pitchFamily="34" charset="-128"/>
                <a:ea typeface="Yu Gothic UI Light" panose="020B0300000000000000" pitchFamily="34" charset="-128"/>
              </a:rPr>
              <a:t>？</a:t>
            </a:r>
            <a:endParaRPr lang="en-CA" sz="3200" dirty="0">
              <a:solidFill>
                <a:srgbClr val="D42002"/>
              </a:solidFill>
              <a:latin typeface="Yu Gothic UI Light" panose="020B0300000000000000" pitchFamily="34" charset="-128"/>
              <a:ea typeface="Yu Gothic UI Light" panose="020B0300000000000000" pitchFamily="34" charset="-128"/>
            </a:endParaRPr>
          </a:p>
        </p:txBody>
      </p:sp>
      <p:sp>
        <p:nvSpPr>
          <p:cNvPr id="85" name="文字方塊 84">
            <a:extLst>
              <a:ext uri="{FF2B5EF4-FFF2-40B4-BE49-F238E27FC236}">
                <a16:creationId xmlns:a16="http://schemas.microsoft.com/office/drawing/2014/main" id="{43E16881-0AFB-4012-98C0-7DBEE3AACC41}"/>
              </a:ext>
            </a:extLst>
          </p:cNvPr>
          <p:cNvSpPr txBox="1"/>
          <p:nvPr/>
        </p:nvSpPr>
        <p:spPr>
          <a:xfrm>
            <a:off x="546847" y="2241175"/>
            <a:ext cx="8606118" cy="369332"/>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Actually, Matrix Factorization problem is a bunch of linear regression problems. </a:t>
            </a:r>
          </a:p>
        </p:txBody>
      </p:sp>
      <p:sp>
        <p:nvSpPr>
          <p:cNvPr id="39" name="矩形 38">
            <a:extLst>
              <a:ext uri="{FF2B5EF4-FFF2-40B4-BE49-F238E27FC236}">
                <a16:creationId xmlns:a16="http://schemas.microsoft.com/office/drawing/2014/main" id="{FA8F2608-898D-4C0D-AEDE-CEAC1448B6FB}"/>
              </a:ext>
            </a:extLst>
          </p:cNvPr>
          <p:cNvSpPr/>
          <p:nvPr/>
        </p:nvSpPr>
        <p:spPr>
          <a:xfrm>
            <a:off x="1517474" y="5134862"/>
            <a:ext cx="1235518"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矩形 39">
            <a:extLst>
              <a:ext uri="{FF2B5EF4-FFF2-40B4-BE49-F238E27FC236}">
                <a16:creationId xmlns:a16="http://schemas.microsoft.com/office/drawing/2014/main" id="{DA8A9317-7946-4A1F-9999-42D82A301BE8}"/>
              </a:ext>
            </a:extLst>
          </p:cNvPr>
          <p:cNvSpPr/>
          <p:nvPr/>
        </p:nvSpPr>
        <p:spPr>
          <a:xfrm>
            <a:off x="1517234" y="3492715"/>
            <a:ext cx="1235518"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 name="圖片 3" descr="一張含有 文字 的圖片&#10;&#10;自動產生的描述">
            <a:extLst>
              <a:ext uri="{FF2B5EF4-FFF2-40B4-BE49-F238E27FC236}">
                <a16:creationId xmlns:a16="http://schemas.microsoft.com/office/drawing/2014/main" id="{51B96CB9-0012-45A1-ACBE-3BBD1FE8D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039" y="3237962"/>
            <a:ext cx="4255377" cy="2645893"/>
          </a:xfrm>
          <a:prstGeom prst="rect">
            <a:avLst/>
          </a:prstGeom>
        </p:spPr>
      </p:pic>
    </p:spTree>
    <p:extLst>
      <p:ext uri="{BB962C8B-B14F-4D97-AF65-F5344CB8AC3E}">
        <p14:creationId xmlns:p14="http://schemas.microsoft.com/office/powerpoint/2010/main" val="1601594208"/>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Neural Collaborative Filtering</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4" name="圖片 3">
            <a:extLst>
              <a:ext uri="{FF2B5EF4-FFF2-40B4-BE49-F238E27FC236}">
                <a16:creationId xmlns:a16="http://schemas.microsoft.com/office/drawing/2014/main" id="{0B34C2A7-A9EA-4892-BE3B-430631BE8A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21037" y="2877741"/>
            <a:ext cx="5642704" cy="3357816"/>
          </a:xfrm>
          <a:prstGeom prst="rect">
            <a:avLst/>
          </a:prstGeom>
        </p:spPr>
      </p:pic>
      <p:sp>
        <p:nvSpPr>
          <p:cNvPr id="85" name="文字方塊 84">
            <a:extLst>
              <a:ext uri="{FF2B5EF4-FFF2-40B4-BE49-F238E27FC236}">
                <a16:creationId xmlns:a16="http://schemas.microsoft.com/office/drawing/2014/main" id="{43E16881-0AFB-4012-98C0-7DBEE3AACC41}"/>
              </a:ext>
            </a:extLst>
          </p:cNvPr>
          <p:cNvSpPr txBox="1"/>
          <p:nvPr/>
        </p:nvSpPr>
        <p:spPr>
          <a:xfrm>
            <a:off x="546847" y="2241175"/>
            <a:ext cx="11053482" cy="369332"/>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Fusion of generalized matrix factorization (GMF) and multi-layer perceptron (MLP) collaborative filtering. </a:t>
            </a:r>
          </a:p>
        </p:txBody>
      </p:sp>
      <p:sp>
        <p:nvSpPr>
          <p:cNvPr id="41" name="文字方塊 40">
            <a:extLst>
              <a:ext uri="{FF2B5EF4-FFF2-40B4-BE49-F238E27FC236}">
                <a16:creationId xmlns:a16="http://schemas.microsoft.com/office/drawing/2014/main" id="{B9A76798-145A-4BCD-AC75-819A515B7F6D}"/>
              </a:ext>
            </a:extLst>
          </p:cNvPr>
          <p:cNvSpPr txBox="1"/>
          <p:nvPr/>
        </p:nvSpPr>
        <p:spPr>
          <a:xfrm>
            <a:off x="7404849" y="6213298"/>
            <a:ext cx="4903692" cy="307777"/>
          </a:xfrm>
          <a:prstGeom prst="rect">
            <a:avLst/>
          </a:prstGeom>
          <a:noFill/>
        </p:spPr>
        <p:txBody>
          <a:bodyPr wrap="square" rtlCol="0">
            <a:spAutoFit/>
          </a:bodyPr>
          <a:lstStyle/>
          <a:p>
            <a:r>
              <a:rPr lang="en-CA" sz="1400" dirty="0">
                <a:latin typeface="Yu Gothic UI" panose="020B0500000000000000" pitchFamily="34" charset="-128"/>
                <a:ea typeface="Yu Gothic UI" panose="020B0500000000000000" pitchFamily="34" charset="-128"/>
              </a:rPr>
              <a:t>* Image from Neural Collaborative Filtering by He et. al.</a:t>
            </a:r>
          </a:p>
        </p:txBody>
      </p:sp>
    </p:spTree>
    <p:extLst>
      <p:ext uri="{BB962C8B-B14F-4D97-AF65-F5344CB8AC3E}">
        <p14:creationId xmlns:p14="http://schemas.microsoft.com/office/powerpoint/2010/main" val="166448189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Generalized Matrix Factorization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85" name="文字方塊 84">
            <a:extLst>
              <a:ext uri="{FF2B5EF4-FFF2-40B4-BE49-F238E27FC236}">
                <a16:creationId xmlns:a16="http://schemas.microsoft.com/office/drawing/2014/main" id="{43E16881-0AFB-4012-98C0-7DBEE3AACC41}"/>
              </a:ext>
            </a:extLst>
          </p:cNvPr>
          <p:cNvSpPr txBox="1"/>
          <p:nvPr/>
        </p:nvSpPr>
        <p:spPr>
          <a:xfrm>
            <a:off x="546847" y="2241175"/>
            <a:ext cx="11053482" cy="646331"/>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Matrix factorization, but this time it is training a bunch of logistic regressions </a:t>
            </a:r>
            <a:r>
              <a:rPr lang="en-US" altLang="zh-CN" dirty="0">
                <a:latin typeface="Yu Gothic UI" panose="020B0500000000000000" pitchFamily="34" charset="-128"/>
                <a:ea typeface="Yu Gothic UI" panose="020B0500000000000000" pitchFamily="34" charset="-128"/>
              </a:rPr>
              <a:t>instead of training linear regressions</a:t>
            </a:r>
            <a:r>
              <a:rPr lang="en-CA" dirty="0">
                <a:latin typeface="Yu Gothic UI" panose="020B0500000000000000" pitchFamily="34" charset="-128"/>
                <a:ea typeface="Yu Gothic UI" panose="020B0500000000000000" pitchFamily="34" charset="-128"/>
              </a:rPr>
              <a:t>. </a:t>
            </a:r>
          </a:p>
        </p:txBody>
      </p:sp>
      <p:pic>
        <p:nvPicPr>
          <p:cNvPr id="14" name="圖片 13" descr="一張含有 文字 的圖片&#10;&#10;自動產生的描述">
            <a:extLst>
              <a:ext uri="{FF2B5EF4-FFF2-40B4-BE49-F238E27FC236}">
                <a16:creationId xmlns:a16="http://schemas.microsoft.com/office/drawing/2014/main" id="{6B50D864-AA85-4A9C-A9F6-129F0EEFCF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42256" y="2746796"/>
            <a:ext cx="6507488" cy="3773009"/>
          </a:xfrm>
          <a:prstGeom prst="rect">
            <a:avLst/>
          </a:prstGeom>
        </p:spPr>
      </p:pic>
      <p:graphicFrame>
        <p:nvGraphicFramePr>
          <p:cNvPr id="13" name="表格 2">
            <a:extLst>
              <a:ext uri="{FF2B5EF4-FFF2-40B4-BE49-F238E27FC236}">
                <a16:creationId xmlns:a16="http://schemas.microsoft.com/office/drawing/2014/main" id="{11075040-5E20-4A76-8EF3-3C83E1EEF0DF}"/>
              </a:ext>
            </a:extLst>
          </p:cNvPr>
          <p:cNvGraphicFramePr>
            <a:graphicFrameLocks noGrp="1"/>
          </p:cNvGraphicFramePr>
          <p:nvPr>
            <p:extLst>
              <p:ext uri="{D42A27DB-BD31-4B8C-83A1-F6EECF244321}">
                <p14:modId xmlns:p14="http://schemas.microsoft.com/office/powerpoint/2010/main" val="1231441550"/>
              </p:ext>
            </p:extLst>
          </p:nvPr>
        </p:nvGraphicFramePr>
        <p:xfrm>
          <a:off x="2912881" y="5241332"/>
          <a:ext cx="2978872" cy="356388"/>
        </p:xfrm>
        <a:graphic>
          <a:graphicData uri="http://schemas.openxmlformats.org/drawingml/2006/table">
            <a:tbl>
              <a:tblPr firstRow="1" bandRow="1">
                <a:tableStyleId>{5C22544A-7EE6-4342-B048-85BDC9FD1C3A}</a:tableStyleId>
              </a:tblPr>
              <a:tblGrid>
                <a:gridCol w="372359">
                  <a:extLst>
                    <a:ext uri="{9D8B030D-6E8A-4147-A177-3AD203B41FA5}">
                      <a16:colId xmlns:a16="http://schemas.microsoft.com/office/drawing/2014/main" val="2208011937"/>
                    </a:ext>
                  </a:extLst>
                </a:gridCol>
                <a:gridCol w="372359">
                  <a:extLst>
                    <a:ext uri="{9D8B030D-6E8A-4147-A177-3AD203B41FA5}">
                      <a16:colId xmlns:a16="http://schemas.microsoft.com/office/drawing/2014/main" val="1820575531"/>
                    </a:ext>
                  </a:extLst>
                </a:gridCol>
                <a:gridCol w="372359">
                  <a:extLst>
                    <a:ext uri="{9D8B030D-6E8A-4147-A177-3AD203B41FA5}">
                      <a16:colId xmlns:a16="http://schemas.microsoft.com/office/drawing/2014/main" val="502087786"/>
                    </a:ext>
                  </a:extLst>
                </a:gridCol>
                <a:gridCol w="372359">
                  <a:extLst>
                    <a:ext uri="{9D8B030D-6E8A-4147-A177-3AD203B41FA5}">
                      <a16:colId xmlns:a16="http://schemas.microsoft.com/office/drawing/2014/main" val="406853169"/>
                    </a:ext>
                  </a:extLst>
                </a:gridCol>
                <a:gridCol w="372359">
                  <a:extLst>
                    <a:ext uri="{9D8B030D-6E8A-4147-A177-3AD203B41FA5}">
                      <a16:colId xmlns:a16="http://schemas.microsoft.com/office/drawing/2014/main" val="835422869"/>
                    </a:ext>
                  </a:extLst>
                </a:gridCol>
                <a:gridCol w="372359">
                  <a:extLst>
                    <a:ext uri="{9D8B030D-6E8A-4147-A177-3AD203B41FA5}">
                      <a16:colId xmlns:a16="http://schemas.microsoft.com/office/drawing/2014/main" val="2658016894"/>
                    </a:ext>
                  </a:extLst>
                </a:gridCol>
                <a:gridCol w="372359">
                  <a:extLst>
                    <a:ext uri="{9D8B030D-6E8A-4147-A177-3AD203B41FA5}">
                      <a16:colId xmlns:a16="http://schemas.microsoft.com/office/drawing/2014/main" val="705043371"/>
                    </a:ext>
                  </a:extLst>
                </a:gridCol>
                <a:gridCol w="372359">
                  <a:extLst>
                    <a:ext uri="{9D8B030D-6E8A-4147-A177-3AD203B41FA5}">
                      <a16:colId xmlns:a16="http://schemas.microsoft.com/office/drawing/2014/main" val="2740751604"/>
                    </a:ext>
                  </a:extLst>
                </a:gridCol>
              </a:tblGrid>
              <a:tr h="261620">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6" name="表格 2">
            <a:extLst>
              <a:ext uri="{FF2B5EF4-FFF2-40B4-BE49-F238E27FC236}">
                <a16:creationId xmlns:a16="http://schemas.microsoft.com/office/drawing/2014/main" id="{DB54AB3C-68E0-4E24-B999-D959A614B6C8}"/>
              </a:ext>
            </a:extLst>
          </p:cNvPr>
          <p:cNvGraphicFramePr>
            <a:graphicFrameLocks noGrp="1"/>
          </p:cNvGraphicFramePr>
          <p:nvPr>
            <p:extLst>
              <p:ext uri="{D42A27DB-BD31-4B8C-83A1-F6EECF244321}">
                <p14:modId xmlns:p14="http://schemas.microsoft.com/office/powerpoint/2010/main" val="2465514206"/>
              </p:ext>
            </p:extLst>
          </p:nvPr>
        </p:nvGraphicFramePr>
        <p:xfrm>
          <a:off x="6309674" y="5241332"/>
          <a:ext cx="2978872" cy="356388"/>
        </p:xfrm>
        <a:graphic>
          <a:graphicData uri="http://schemas.openxmlformats.org/drawingml/2006/table">
            <a:tbl>
              <a:tblPr firstRow="1" bandRow="1">
                <a:tableStyleId>{5C22544A-7EE6-4342-B048-85BDC9FD1C3A}</a:tableStyleId>
              </a:tblPr>
              <a:tblGrid>
                <a:gridCol w="372359">
                  <a:extLst>
                    <a:ext uri="{9D8B030D-6E8A-4147-A177-3AD203B41FA5}">
                      <a16:colId xmlns:a16="http://schemas.microsoft.com/office/drawing/2014/main" val="2208011937"/>
                    </a:ext>
                  </a:extLst>
                </a:gridCol>
                <a:gridCol w="372359">
                  <a:extLst>
                    <a:ext uri="{9D8B030D-6E8A-4147-A177-3AD203B41FA5}">
                      <a16:colId xmlns:a16="http://schemas.microsoft.com/office/drawing/2014/main" val="1820575531"/>
                    </a:ext>
                  </a:extLst>
                </a:gridCol>
                <a:gridCol w="372359">
                  <a:extLst>
                    <a:ext uri="{9D8B030D-6E8A-4147-A177-3AD203B41FA5}">
                      <a16:colId xmlns:a16="http://schemas.microsoft.com/office/drawing/2014/main" val="502087786"/>
                    </a:ext>
                  </a:extLst>
                </a:gridCol>
                <a:gridCol w="372359">
                  <a:extLst>
                    <a:ext uri="{9D8B030D-6E8A-4147-A177-3AD203B41FA5}">
                      <a16:colId xmlns:a16="http://schemas.microsoft.com/office/drawing/2014/main" val="406853169"/>
                    </a:ext>
                  </a:extLst>
                </a:gridCol>
                <a:gridCol w="372359">
                  <a:extLst>
                    <a:ext uri="{9D8B030D-6E8A-4147-A177-3AD203B41FA5}">
                      <a16:colId xmlns:a16="http://schemas.microsoft.com/office/drawing/2014/main" val="835422869"/>
                    </a:ext>
                  </a:extLst>
                </a:gridCol>
                <a:gridCol w="372359">
                  <a:extLst>
                    <a:ext uri="{9D8B030D-6E8A-4147-A177-3AD203B41FA5}">
                      <a16:colId xmlns:a16="http://schemas.microsoft.com/office/drawing/2014/main" val="2658016894"/>
                    </a:ext>
                  </a:extLst>
                </a:gridCol>
                <a:gridCol w="372359">
                  <a:extLst>
                    <a:ext uri="{9D8B030D-6E8A-4147-A177-3AD203B41FA5}">
                      <a16:colId xmlns:a16="http://schemas.microsoft.com/office/drawing/2014/main" val="705043371"/>
                    </a:ext>
                  </a:extLst>
                </a:gridCol>
                <a:gridCol w="372359">
                  <a:extLst>
                    <a:ext uri="{9D8B030D-6E8A-4147-A177-3AD203B41FA5}">
                      <a16:colId xmlns:a16="http://schemas.microsoft.com/office/drawing/2014/main" val="2740751604"/>
                    </a:ext>
                  </a:extLst>
                </a:gridCol>
              </a:tblGrid>
              <a:tr h="261620">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graphicFrame>
        <p:nvGraphicFramePr>
          <p:cNvPr id="18" name="表格 2">
            <a:extLst>
              <a:ext uri="{FF2B5EF4-FFF2-40B4-BE49-F238E27FC236}">
                <a16:creationId xmlns:a16="http://schemas.microsoft.com/office/drawing/2014/main" id="{DCABFFEA-C37B-436F-AE20-F285D4206A43}"/>
              </a:ext>
            </a:extLst>
          </p:cNvPr>
          <p:cNvGraphicFramePr>
            <a:graphicFrameLocks noGrp="1"/>
          </p:cNvGraphicFramePr>
          <p:nvPr>
            <p:extLst>
              <p:ext uri="{D42A27DB-BD31-4B8C-83A1-F6EECF244321}">
                <p14:modId xmlns:p14="http://schemas.microsoft.com/office/powerpoint/2010/main" val="2341879887"/>
              </p:ext>
            </p:extLst>
          </p:nvPr>
        </p:nvGraphicFramePr>
        <p:xfrm>
          <a:off x="4612433" y="4399868"/>
          <a:ext cx="2978872" cy="356388"/>
        </p:xfrm>
        <a:graphic>
          <a:graphicData uri="http://schemas.openxmlformats.org/drawingml/2006/table">
            <a:tbl>
              <a:tblPr firstRow="1" bandRow="1">
                <a:tableStyleId>{5C22544A-7EE6-4342-B048-85BDC9FD1C3A}</a:tableStyleId>
              </a:tblPr>
              <a:tblGrid>
                <a:gridCol w="372359">
                  <a:extLst>
                    <a:ext uri="{9D8B030D-6E8A-4147-A177-3AD203B41FA5}">
                      <a16:colId xmlns:a16="http://schemas.microsoft.com/office/drawing/2014/main" val="2208011937"/>
                    </a:ext>
                  </a:extLst>
                </a:gridCol>
                <a:gridCol w="372359">
                  <a:extLst>
                    <a:ext uri="{9D8B030D-6E8A-4147-A177-3AD203B41FA5}">
                      <a16:colId xmlns:a16="http://schemas.microsoft.com/office/drawing/2014/main" val="1820575531"/>
                    </a:ext>
                  </a:extLst>
                </a:gridCol>
                <a:gridCol w="372359">
                  <a:extLst>
                    <a:ext uri="{9D8B030D-6E8A-4147-A177-3AD203B41FA5}">
                      <a16:colId xmlns:a16="http://schemas.microsoft.com/office/drawing/2014/main" val="502087786"/>
                    </a:ext>
                  </a:extLst>
                </a:gridCol>
                <a:gridCol w="372359">
                  <a:extLst>
                    <a:ext uri="{9D8B030D-6E8A-4147-A177-3AD203B41FA5}">
                      <a16:colId xmlns:a16="http://schemas.microsoft.com/office/drawing/2014/main" val="406853169"/>
                    </a:ext>
                  </a:extLst>
                </a:gridCol>
                <a:gridCol w="372359">
                  <a:extLst>
                    <a:ext uri="{9D8B030D-6E8A-4147-A177-3AD203B41FA5}">
                      <a16:colId xmlns:a16="http://schemas.microsoft.com/office/drawing/2014/main" val="835422869"/>
                    </a:ext>
                  </a:extLst>
                </a:gridCol>
                <a:gridCol w="372359">
                  <a:extLst>
                    <a:ext uri="{9D8B030D-6E8A-4147-A177-3AD203B41FA5}">
                      <a16:colId xmlns:a16="http://schemas.microsoft.com/office/drawing/2014/main" val="2658016894"/>
                    </a:ext>
                  </a:extLst>
                </a:gridCol>
                <a:gridCol w="372359">
                  <a:extLst>
                    <a:ext uri="{9D8B030D-6E8A-4147-A177-3AD203B41FA5}">
                      <a16:colId xmlns:a16="http://schemas.microsoft.com/office/drawing/2014/main" val="705043371"/>
                    </a:ext>
                  </a:extLst>
                </a:gridCol>
                <a:gridCol w="372359">
                  <a:extLst>
                    <a:ext uri="{9D8B030D-6E8A-4147-A177-3AD203B41FA5}">
                      <a16:colId xmlns:a16="http://schemas.microsoft.com/office/drawing/2014/main" val="2740751604"/>
                    </a:ext>
                  </a:extLst>
                </a:gridCol>
              </a:tblGrid>
              <a:tr h="261620">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16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extLst>
                  <a:ext uri="{0D108BD9-81ED-4DB2-BD59-A6C34878D82A}">
                    <a16:rowId xmlns:a16="http://schemas.microsoft.com/office/drawing/2014/main" val="1807767"/>
                  </a:ext>
                </a:extLst>
              </a:tr>
            </a:tbl>
          </a:graphicData>
        </a:graphic>
      </p:graphicFrame>
    </p:spTree>
    <p:extLst>
      <p:ext uri="{BB962C8B-B14F-4D97-AF65-F5344CB8AC3E}">
        <p14:creationId xmlns:p14="http://schemas.microsoft.com/office/powerpoint/2010/main" val="415793108"/>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Multi-Layer Perceptron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85" name="文字方塊 84">
            <a:extLst>
              <a:ext uri="{FF2B5EF4-FFF2-40B4-BE49-F238E27FC236}">
                <a16:creationId xmlns:a16="http://schemas.microsoft.com/office/drawing/2014/main" id="{43E16881-0AFB-4012-98C0-7DBEE3AACC41}"/>
              </a:ext>
            </a:extLst>
          </p:cNvPr>
          <p:cNvSpPr txBox="1"/>
          <p:nvPr/>
        </p:nvSpPr>
        <p:spPr>
          <a:xfrm>
            <a:off x="546847" y="2241175"/>
            <a:ext cx="5374293" cy="2462213"/>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Combine the features of a user and an item by concatenating them, then use multi-layer perceptron to learn the interaction between user and item latent features. </a:t>
            </a:r>
          </a:p>
          <a:p>
            <a:pPr>
              <a:spcBef>
                <a:spcPts val="1200"/>
              </a:spcBef>
            </a:pPr>
            <a:r>
              <a:rPr lang="en-CA" dirty="0">
                <a:latin typeface="Yu Gothic UI" panose="020B0500000000000000" pitchFamily="34" charset="-128"/>
                <a:ea typeface="Yu Gothic UI" panose="020B0500000000000000" pitchFamily="34" charset="-128"/>
              </a:rPr>
              <a:t>Endow the model a large level of flexibility and non-linearity to learn the interactions between the users and the items, instead of only using a fixed elementwise product in GMF</a:t>
            </a:r>
          </a:p>
        </p:txBody>
      </p:sp>
      <p:pic>
        <p:nvPicPr>
          <p:cNvPr id="5" name="圖片 4">
            <a:extLst>
              <a:ext uri="{FF2B5EF4-FFF2-40B4-BE49-F238E27FC236}">
                <a16:creationId xmlns:a16="http://schemas.microsoft.com/office/drawing/2014/main" id="{D9FED87A-8960-4056-B697-B6DAAF56E2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70862" y="1705791"/>
            <a:ext cx="5646717" cy="4667016"/>
          </a:xfrm>
          <a:prstGeom prst="rect">
            <a:avLst/>
          </a:prstGeom>
        </p:spPr>
      </p:pic>
      <p:graphicFrame>
        <p:nvGraphicFramePr>
          <p:cNvPr id="11" name="表格 2">
            <a:extLst>
              <a:ext uri="{FF2B5EF4-FFF2-40B4-BE49-F238E27FC236}">
                <a16:creationId xmlns:a16="http://schemas.microsoft.com/office/drawing/2014/main" id="{5787B697-FC7D-4406-9E07-648E35DFA57A}"/>
              </a:ext>
            </a:extLst>
          </p:cNvPr>
          <p:cNvGraphicFramePr>
            <a:graphicFrameLocks noGrp="1"/>
          </p:cNvGraphicFramePr>
          <p:nvPr>
            <p:extLst>
              <p:ext uri="{D42A27DB-BD31-4B8C-83A1-F6EECF244321}">
                <p14:modId xmlns:p14="http://schemas.microsoft.com/office/powerpoint/2010/main" val="1355716767"/>
              </p:ext>
            </p:extLst>
          </p:nvPr>
        </p:nvGraphicFramePr>
        <p:xfrm>
          <a:off x="6325381" y="5259468"/>
          <a:ext cx="2592376" cy="321199"/>
        </p:xfrm>
        <a:graphic>
          <a:graphicData uri="http://schemas.openxmlformats.org/drawingml/2006/table">
            <a:tbl>
              <a:tblPr firstRow="1" bandRow="1">
                <a:tableStyleId>{5C22544A-7EE6-4342-B048-85BDC9FD1C3A}</a:tableStyleId>
              </a:tblPr>
              <a:tblGrid>
                <a:gridCol w="324047">
                  <a:extLst>
                    <a:ext uri="{9D8B030D-6E8A-4147-A177-3AD203B41FA5}">
                      <a16:colId xmlns:a16="http://schemas.microsoft.com/office/drawing/2014/main" val="2208011937"/>
                    </a:ext>
                  </a:extLst>
                </a:gridCol>
                <a:gridCol w="324047">
                  <a:extLst>
                    <a:ext uri="{9D8B030D-6E8A-4147-A177-3AD203B41FA5}">
                      <a16:colId xmlns:a16="http://schemas.microsoft.com/office/drawing/2014/main" val="1820575531"/>
                    </a:ext>
                  </a:extLst>
                </a:gridCol>
                <a:gridCol w="324047">
                  <a:extLst>
                    <a:ext uri="{9D8B030D-6E8A-4147-A177-3AD203B41FA5}">
                      <a16:colId xmlns:a16="http://schemas.microsoft.com/office/drawing/2014/main" val="502087786"/>
                    </a:ext>
                  </a:extLst>
                </a:gridCol>
                <a:gridCol w="324047">
                  <a:extLst>
                    <a:ext uri="{9D8B030D-6E8A-4147-A177-3AD203B41FA5}">
                      <a16:colId xmlns:a16="http://schemas.microsoft.com/office/drawing/2014/main" val="406853169"/>
                    </a:ext>
                  </a:extLst>
                </a:gridCol>
                <a:gridCol w="324047">
                  <a:extLst>
                    <a:ext uri="{9D8B030D-6E8A-4147-A177-3AD203B41FA5}">
                      <a16:colId xmlns:a16="http://schemas.microsoft.com/office/drawing/2014/main" val="835422869"/>
                    </a:ext>
                  </a:extLst>
                </a:gridCol>
                <a:gridCol w="324047">
                  <a:extLst>
                    <a:ext uri="{9D8B030D-6E8A-4147-A177-3AD203B41FA5}">
                      <a16:colId xmlns:a16="http://schemas.microsoft.com/office/drawing/2014/main" val="2658016894"/>
                    </a:ext>
                  </a:extLst>
                </a:gridCol>
                <a:gridCol w="324047">
                  <a:extLst>
                    <a:ext uri="{9D8B030D-6E8A-4147-A177-3AD203B41FA5}">
                      <a16:colId xmlns:a16="http://schemas.microsoft.com/office/drawing/2014/main" val="705043371"/>
                    </a:ext>
                  </a:extLst>
                </a:gridCol>
                <a:gridCol w="324047">
                  <a:extLst>
                    <a:ext uri="{9D8B030D-6E8A-4147-A177-3AD203B41FA5}">
                      <a16:colId xmlns:a16="http://schemas.microsoft.com/office/drawing/2014/main" val="2740751604"/>
                    </a:ext>
                  </a:extLst>
                </a:gridCol>
              </a:tblGrid>
              <a:tr h="321199">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2" name="表格 2">
            <a:extLst>
              <a:ext uri="{FF2B5EF4-FFF2-40B4-BE49-F238E27FC236}">
                <a16:creationId xmlns:a16="http://schemas.microsoft.com/office/drawing/2014/main" id="{D469BF0E-FDF6-4069-A3EF-B9AAC12330DB}"/>
              </a:ext>
            </a:extLst>
          </p:cNvPr>
          <p:cNvGraphicFramePr>
            <a:graphicFrameLocks noGrp="1"/>
          </p:cNvGraphicFramePr>
          <p:nvPr>
            <p:extLst>
              <p:ext uri="{D42A27DB-BD31-4B8C-83A1-F6EECF244321}">
                <p14:modId xmlns:p14="http://schemas.microsoft.com/office/powerpoint/2010/main" val="3459312851"/>
              </p:ext>
            </p:extLst>
          </p:nvPr>
        </p:nvGraphicFramePr>
        <p:xfrm>
          <a:off x="9270383" y="5259468"/>
          <a:ext cx="2592376" cy="321199"/>
        </p:xfrm>
        <a:graphic>
          <a:graphicData uri="http://schemas.openxmlformats.org/drawingml/2006/table">
            <a:tbl>
              <a:tblPr firstRow="1" bandRow="1">
                <a:tableStyleId>{5C22544A-7EE6-4342-B048-85BDC9FD1C3A}</a:tableStyleId>
              </a:tblPr>
              <a:tblGrid>
                <a:gridCol w="324047">
                  <a:extLst>
                    <a:ext uri="{9D8B030D-6E8A-4147-A177-3AD203B41FA5}">
                      <a16:colId xmlns:a16="http://schemas.microsoft.com/office/drawing/2014/main" val="2208011937"/>
                    </a:ext>
                  </a:extLst>
                </a:gridCol>
                <a:gridCol w="324047">
                  <a:extLst>
                    <a:ext uri="{9D8B030D-6E8A-4147-A177-3AD203B41FA5}">
                      <a16:colId xmlns:a16="http://schemas.microsoft.com/office/drawing/2014/main" val="1820575531"/>
                    </a:ext>
                  </a:extLst>
                </a:gridCol>
                <a:gridCol w="324047">
                  <a:extLst>
                    <a:ext uri="{9D8B030D-6E8A-4147-A177-3AD203B41FA5}">
                      <a16:colId xmlns:a16="http://schemas.microsoft.com/office/drawing/2014/main" val="502087786"/>
                    </a:ext>
                  </a:extLst>
                </a:gridCol>
                <a:gridCol w="324047">
                  <a:extLst>
                    <a:ext uri="{9D8B030D-6E8A-4147-A177-3AD203B41FA5}">
                      <a16:colId xmlns:a16="http://schemas.microsoft.com/office/drawing/2014/main" val="406853169"/>
                    </a:ext>
                  </a:extLst>
                </a:gridCol>
                <a:gridCol w="324047">
                  <a:extLst>
                    <a:ext uri="{9D8B030D-6E8A-4147-A177-3AD203B41FA5}">
                      <a16:colId xmlns:a16="http://schemas.microsoft.com/office/drawing/2014/main" val="835422869"/>
                    </a:ext>
                  </a:extLst>
                </a:gridCol>
                <a:gridCol w="324047">
                  <a:extLst>
                    <a:ext uri="{9D8B030D-6E8A-4147-A177-3AD203B41FA5}">
                      <a16:colId xmlns:a16="http://schemas.microsoft.com/office/drawing/2014/main" val="2658016894"/>
                    </a:ext>
                  </a:extLst>
                </a:gridCol>
                <a:gridCol w="324047">
                  <a:extLst>
                    <a:ext uri="{9D8B030D-6E8A-4147-A177-3AD203B41FA5}">
                      <a16:colId xmlns:a16="http://schemas.microsoft.com/office/drawing/2014/main" val="705043371"/>
                    </a:ext>
                  </a:extLst>
                </a:gridCol>
                <a:gridCol w="324047">
                  <a:extLst>
                    <a:ext uri="{9D8B030D-6E8A-4147-A177-3AD203B41FA5}">
                      <a16:colId xmlns:a16="http://schemas.microsoft.com/office/drawing/2014/main" val="2740751604"/>
                    </a:ext>
                  </a:extLst>
                </a:gridCol>
              </a:tblGrid>
              <a:tr h="321199">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graphicFrame>
        <p:nvGraphicFramePr>
          <p:cNvPr id="13" name="表格 2">
            <a:extLst>
              <a:ext uri="{FF2B5EF4-FFF2-40B4-BE49-F238E27FC236}">
                <a16:creationId xmlns:a16="http://schemas.microsoft.com/office/drawing/2014/main" id="{05C909B1-2954-4269-80AB-C859CB13B4BA}"/>
              </a:ext>
            </a:extLst>
          </p:cNvPr>
          <p:cNvGraphicFramePr>
            <a:graphicFrameLocks noGrp="1"/>
          </p:cNvGraphicFramePr>
          <p:nvPr>
            <p:extLst>
              <p:ext uri="{D42A27DB-BD31-4B8C-83A1-F6EECF244321}">
                <p14:modId xmlns:p14="http://schemas.microsoft.com/office/powerpoint/2010/main" val="1187595827"/>
              </p:ext>
            </p:extLst>
          </p:nvPr>
        </p:nvGraphicFramePr>
        <p:xfrm>
          <a:off x="6501875" y="4510762"/>
          <a:ext cx="2592376" cy="321199"/>
        </p:xfrm>
        <a:graphic>
          <a:graphicData uri="http://schemas.openxmlformats.org/drawingml/2006/table">
            <a:tbl>
              <a:tblPr firstRow="1" bandRow="1">
                <a:tableStyleId>{5C22544A-7EE6-4342-B048-85BDC9FD1C3A}</a:tableStyleId>
              </a:tblPr>
              <a:tblGrid>
                <a:gridCol w="324047">
                  <a:extLst>
                    <a:ext uri="{9D8B030D-6E8A-4147-A177-3AD203B41FA5}">
                      <a16:colId xmlns:a16="http://schemas.microsoft.com/office/drawing/2014/main" val="2208011937"/>
                    </a:ext>
                  </a:extLst>
                </a:gridCol>
                <a:gridCol w="324047">
                  <a:extLst>
                    <a:ext uri="{9D8B030D-6E8A-4147-A177-3AD203B41FA5}">
                      <a16:colId xmlns:a16="http://schemas.microsoft.com/office/drawing/2014/main" val="1820575531"/>
                    </a:ext>
                  </a:extLst>
                </a:gridCol>
                <a:gridCol w="324047">
                  <a:extLst>
                    <a:ext uri="{9D8B030D-6E8A-4147-A177-3AD203B41FA5}">
                      <a16:colId xmlns:a16="http://schemas.microsoft.com/office/drawing/2014/main" val="502087786"/>
                    </a:ext>
                  </a:extLst>
                </a:gridCol>
                <a:gridCol w="324047">
                  <a:extLst>
                    <a:ext uri="{9D8B030D-6E8A-4147-A177-3AD203B41FA5}">
                      <a16:colId xmlns:a16="http://schemas.microsoft.com/office/drawing/2014/main" val="406853169"/>
                    </a:ext>
                  </a:extLst>
                </a:gridCol>
                <a:gridCol w="324047">
                  <a:extLst>
                    <a:ext uri="{9D8B030D-6E8A-4147-A177-3AD203B41FA5}">
                      <a16:colId xmlns:a16="http://schemas.microsoft.com/office/drawing/2014/main" val="835422869"/>
                    </a:ext>
                  </a:extLst>
                </a:gridCol>
                <a:gridCol w="324047">
                  <a:extLst>
                    <a:ext uri="{9D8B030D-6E8A-4147-A177-3AD203B41FA5}">
                      <a16:colId xmlns:a16="http://schemas.microsoft.com/office/drawing/2014/main" val="2658016894"/>
                    </a:ext>
                  </a:extLst>
                </a:gridCol>
                <a:gridCol w="324047">
                  <a:extLst>
                    <a:ext uri="{9D8B030D-6E8A-4147-A177-3AD203B41FA5}">
                      <a16:colId xmlns:a16="http://schemas.microsoft.com/office/drawing/2014/main" val="705043371"/>
                    </a:ext>
                  </a:extLst>
                </a:gridCol>
                <a:gridCol w="324047">
                  <a:extLst>
                    <a:ext uri="{9D8B030D-6E8A-4147-A177-3AD203B41FA5}">
                      <a16:colId xmlns:a16="http://schemas.microsoft.com/office/drawing/2014/main" val="2740751604"/>
                    </a:ext>
                  </a:extLst>
                </a:gridCol>
              </a:tblGrid>
              <a:tr h="321199">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4" name="表格 2">
            <a:extLst>
              <a:ext uri="{FF2B5EF4-FFF2-40B4-BE49-F238E27FC236}">
                <a16:creationId xmlns:a16="http://schemas.microsoft.com/office/drawing/2014/main" id="{7791C516-174F-451E-96EA-BA4AC3823349}"/>
              </a:ext>
            </a:extLst>
          </p:cNvPr>
          <p:cNvGraphicFramePr>
            <a:graphicFrameLocks noGrp="1"/>
          </p:cNvGraphicFramePr>
          <p:nvPr>
            <p:extLst>
              <p:ext uri="{D42A27DB-BD31-4B8C-83A1-F6EECF244321}">
                <p14:modId xmlns:p14="http://schemas.microsoft.com/office/powerpoint/2010/main" val="2498047975"/>
              </p:ext>
            </p:extLst>
          </p:nvPr>
        </p:nvGraphicFramePr>
        <p:xfrm>
          <a:off x="9094220" y="4510762"/>
          <a:ext cx="2592376" cy="321199"/>
        </p:xfrm>
        <a:graphic>
          <a:graphicData uri="http://schemas.openxmlformats.org/drawingml/2006/table">
            <a:tbl>
              <a:tblPr firstRow="1" bandRow="1">
                <a:tableStyleId>{5C22544A-7EE6-4342-B048-85BDC9FD1C3A}</a:tableStyleId>
              </a:tblPr>
              <a:tblGrid>
                <a:gridCol w="324047">
                  <a:extLst>
                    <a:ext uri="{9D8B030D-6E8A-4147-A177-3AD203B41FA5}">
                      <a16:colId xmlns:a16="http://schemas.microsoft.com/office/drawing/2014/main" val="2208011937"/>
                    </a:ext>
                  </a:extLst>
                </a:gridCol>
                <a:gridCol w="324047">
                  <a:extLst>
                    <a:ext uri="{9D8B030D-6E8A-4147-A177-3AD203B41FA5}">
                      <a16:colId xmlns:a16="http://schemas.microsoft.com/office/drawing/2014/main" val="1820575531"/>
                    </a:ext>
                  </a:extLst>
                </a:gridCol>
                <a:gridCol w="324047">
                  <a:extLst>
                    <a:ext uri="{9D8B030D-6E8A-4147-A177-3AD203B41FA5}">
                      <a16:colId xmlns:a16="http://schemas.microsoft.com/office/drawing/2014/main" val="502087786"/>
                    </a:ext>
                  </a:extLst>
                </a:gridCol>
                <a:gridCol w="324047">
                  <a:extLst>
                    <a:ext uri="{9D8B030D-6E8A-4147-A177-3AD203B41FA5}">
                      <a16:colId xmlns:a16="http://schemas.microsoft.com/office/drawing/2014/main" val="406853169"/>
                    </a:ext>
                  </a:extLst>
                </a:gridCol>
                <a:gridCol w="324047">
                  <a:extLst>
                    <a:ext uri="{9D8B030D-6E8A-4147-A177-3AD203B41FA5}">
                      <a16:colId xmlns:a16="http://schemas.microsoft.com/office/drawing/2014/main" val="835422869"/>
                    </a:ext>
                  </a:extLst>
                </a:gridCol>
                <a:gridCol w="324047">
                  <a:extLst>
                    <a:ext uri="{9D8B030D-6E8A-4147-A177-3AD203B41FA5}">
                      <a16:colId xmlns:a16="http://schemas.microsoft.com/office/drawing/2014/main" val="2658016894"/>
                    </a:ext>
                  </a:extLst>
                </a:gridCol>
                <a:gridCol w="324047">
                  <a:extLst>
                    <a:ext uri="{9D8B030D-6E8A-4147-A177-3AD203B41FA5}">
                      <a16:colId xmlns:a16="http://schemas.microsoft.com/office/drawing/2014/main" val="705043371"/>
                    </a:ext>
                  </a:extLst>
                </a:gridCol>
                <a:gridCol w="324047">
                  <a:extLst>
                    <a:ext uri="{9D8B030D-6E8A-4147-A177-3AD203B41FA5}">
                      <a16:colId xmlns:a16="http://schemas.microsoft.com/office/drawing/2014/main" val="2740751604"/>
                    </a:ext>
                  </a:extLst>
                </a:gridCol>
              </a:tblGrid>
              <a:tr h="321199">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12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spTree>
    <p:extLst>
      <p:ext uri="{BB962C8B-B14F-4D97-AF65-F5344CB8AC3E}">
        <p14:creationId xmlns:p14="http://schemas.microsoft.com/office/powerpoint/2010/main" val="1828387237"/>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8814225"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Fusion of GMF and MLP</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6" name="圖片 5" descr="一張含有 文字 的圖片&#10;&#10;自動產生的描述">
            <a:extLst>
              <a:ext uri="{FF2B5EF4-FFF2-40B4-BE49-F238E27FC236}">
                <a16:creationId xmlns:a16="http://schemas.microsoft.com/office/drawing/2014/main" id="{D33CE051-AE6F-489A-B933-4885463078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88887" y="2026759"/>
            <a:ext cx="8814225" cy="4287484"/>
          </a:xfrm>
          <a:prstGeom prst="rect">
            <a:avLst/>
          </a:prstGeom>
        </p:spPr>
      </p:pic>
      <p:graphicFrame>
        <p:nvGraphicFramePr>
          <p:cNvPr id="10" name="表格 2">
            <a:extLst>
              <a:ext uri="{FF2B5EF4-FFF2-40B4-BE49-F238E27FC236}">
                <a16:creationId xmlns:a16="http://schemas.microsoft.com/office/drawing/2014/main" id="{CE5CCF2E-6A47-443B-ACED-35F8FDCDAE0D}"/>
              </a:ext>
            </a:extLst>
          </p:cNvPr>
          <p:cNvGraphicFramePr>
            <a:graphicFrameLocks noGrp="1"/>
          </p:cNvGraphicFramePr>
          <p:nvPr>
            <p:extLst>
              <p:ext uri="{D42A27DB-BD31-4B8C-83A1-F6EECF244321}">
                <p14:modId xmlns:p14="http://schemas.microsoft.com/office/powerpoint/2010/main" val="277258681"/>
              </p:ext>
            </p:extLst>
          </p:nvPr>
        </p:nvGraphicFramePr>
        <p:xfrm>
          <a:off x="1724245" y="5401559"/>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1" name="表格 2">
            <a:extLst>
              <a:ext uri="{FF2B5EF4-FFF2-40B4-BE49-F238E27FC236}">
                <a16:creationId xmlns:a16="http://schemas.microsoft.com/office/drawing/2014/main" id="{750BF35A-4AAF-4612-B564-205443EB183C}"/>
              </a:ext>
            </a:extLst>
          </p:cNvPr>
          <p:cNvGraphicFramePr>
            <a:graphicFrameLocks noGrp="1"/>
          </p:cNvGraphicFramePr>
          <p:nvPr>
            <p:extLst>
              <p:ext uri="{D42A27DB-BD31-4B8C-83A1-F6EECF244321}">
                <p14:modId xmlns:p14="http://schemas.microsoft.com/office/powerpoint/2010/main" val="2928259894"/>
              </p:ext>
            </p:extLst>
          </p:nvPr>
        </p:nvGraphicFramePr>
        <p:xfrm>
          <a:off x="3967405" y="5404392"/>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2" name="表格 2">
            <a:extLst>
              <a:ext uri="{FF2B5EF4-FFF2-40B4-BE49-F238E27FC236}">
                <a16:creationId xmlns:a16="http://schemas.microsoft.com/office/drawing/2014/main" id="{8D39F83A-0192-4C7D-B1EB-2BFA24B950CB}"/>
              </a:ext>
            </a:extLst>
          </p:cNvPr>
          <p:cNvGraphicFramePr>
            <a:graphicFrameLocks noGrp="1"/>
          </p:cNvGraphicFramePr>
          <p:nvPr>
            <p:extLst>
              <p:ext uri="{D42A27DB-BD31-4B8C-83A1-F6EECF244321}">
                <p14:modId xmlns:p14="http://schemas.microsoft.com/office/powerpoint/2010/main" val="1269895593"/>
              </p:ext>
            </p:extLst>
          </p:nvPr>
        </p:nvGraphicFramePr>
        <p:xfrm>
          <a:off x="6205001" y="5401559"/>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graphicFrame>
        <p:nvGraphicFramePr>
          <p:cNvPr id="13" name="表格 2">
            <a:extLst>
              <a:ext uri="{FF2B5EF4-FFF2-40B4-BE49-F238E27FC236}">
                <a16:creationId xmlns:a16="http://schemas.microsoft.com/office/drawing/2014/main" id="{428975F2-871A-4C4A-B2AE-FDCD5139D338}"/>
              </a:ext>
            </a:extLst>
          </p:cNvPr>
          <p:cNvGraphicFramePr>
            <a:graphicFrameLocks noGrp="1"/>
          </p:cNvGraphicFramePr>
          <p:nvPr>
            <p:extLst>
              <p:ext uri="{D42A27DB-BD31-4B8C-83A1-F6EECF244321}">
                <p14:modId xmlns:p14="http://schemas.microsoft.com/office/powerpoint/2010/main" val="4063097265"/>
              </p:ext>
            </p:extLst>
          </p:nvPr>
        </p:nvGraphicFramePr>
        <p:xfrm>
          <a:off x="8463803" y="5401559"/>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graphicFrame>
        <p:nvGraphicFramePr>
          <p:cNvPr id="14" name="表格 2">
            <a:extLst>
              <a:ext uri="{FF2B5EF4-FFF2-40B4-BE49-F238E27FC236}">
                <a16:creationId xmlns:a16="http://schemas.microsoft.com/office/drawing/2014/main" id="{8D14FA52-B4F0-4C30-96A4-C56A9FF06AB0}"/>
              </a:ext>
            </a:extLst>
          </p:cNvPr>
          <p:cNvGraphicFramePr>
            <a:graphicFrameLocks noGrp="1"/>
          </p:cNvGraphicFramePr>
          <p:nvPr>
            <p:extLst>
              <p:ext uri="{D42A27DB-BD31-4B8C-83A1-F6EECF244321}">
                <p14:modId xmlns:p14="http://schemas.microsoft.com/office/powerpoint/2010/main" val="1277998261"/>
              </p:ext>
            </p:extLst>
          </p:nvPr>
        </p:nvGraphicFramePr>
        <p:xfrm>
          <a:off x="2860290" y="4056847"/>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extLst>
                  <a:ext uri="{0D108BD9-81ED-4DB2-BD59-A6C34878D82A}">
                    <a16:rowId xmlns:a16="http://schemas.microsoft.com/office/drawing/2014/main" val="1807767"/>
                  </a:ext>
                </a:extLst>
              </a:tr>
            </a:tbl>
          </a:graphicData>
        </a:graphic>
      </p:graphicFrame>
      <p:graphicFrame>
        <p:nvGraphicFramePr>
          <p:cNvPr id="15" name="表格 2">
            <a:extLst>
              <a:ext uri="{FF2B5EF4-FFF2-40B4-BE49-F238E27FC236}">
                <a16:creationId xmlns:a16="http://schemas.microsoft.com/office/drawing/2014/main" id="{B2D1D64F-CD51-4249-A1A7-828B283A734E}"/>
              </a:ext>
            </a:extLst>
          </p:cNvPr>
          <p:cNvGraphicFramePr>
            <a:graphicFrameLocks noGrp="1"/>
          </p:cNvGraphicFramePr>
          <p:nvPr>
            <p:extLst>
              <p:ext uri="{D42A27DB-BD31-4B8C-83A1-F6EECF244321}">
                <p14:modId xmlns:p14="http://schemas.microsoft.com/office/powerpoint/2010/main" val="2955346122"/>
              </p:ext>
            </p:extLst>
          </p:nvPr>
        </p:nvGraphicFramePr>
        <p:xfrm>
          <a:off x="6325677" y="4825555"/>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5B2A0"/>
                    </a:solidFill>
                  </a:tcPr>
                </a:tc>
                <a:extLst>
                  <a:ext uri="{0D108BD9-81ED-4DB2-BD59-A6C34878D82A}">
                    <a16:rowId xmlns:a16="http://schemas.microsoft.com/office/drawing/2014/main" val="1807767"/>
                  </a:ext>
                </a:extLst>
              </a:tr>
            </a:tbl>
          </a:graphicData>
        </a:graphic>
      </p:graphicFrame>
      <p:graphicFrame>
        <p:nvGraphicFramePr>
          <p:cNvPr id="16" name="表格 2">
            <a:extLst>
              <a:ext uri="{FF2B5EF4-FFF2-40B4-BE49-F238E27FC236}">
                <a16:creationId xmlns:a16="http://schemas.microsoft.com/office/drawing/2014/main" id="{411724AE-16DC-4CE4-B99C-D0DBF373FA97}"/>
              </a:ext>
            </a:extLst>
          </p:cNvPr>
          <p:cNvGraphicFramePr>
            <a:graphicFrameLocks noGrp="1"/>
          </p:cNvGraphicFramePr>
          <p:nvPr>
            <p:extLst>
              <p:ext uri="{D42A27DB-BD31-4B8C-83A1-F6EECF244321}">
                <p14:modId xmlns:p14="http://schemas.microsoft.com/office/powerpoint/2010/main" val="224100117"/>
              </p:ext>
            </p:extLst>
          </p:nvPr>
        </p:nvGraphicFramePr>
        <p:xfrm>
          <a:off x="8329629" y="4825554"/>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758E"/>
                    </a:solidFill>
                  </a:tcPr>
                </a:tc>
                <a:extLst>
                  <a:ext uri="{0D108BD9-81ED-4DB2-BD59-A6C34878D82A}">
                    <a16:rowId xmlns:a16="http://schemas.microsoft.com/office/drawing/2014/main" val="1807767"/>
                  </a:ext>
                </a:extLst>
              </a:tr>
            </a:tbl>
          </a:graphicData>
        </a:graphic>
      </p:graphicFrame>
      <p:graphicFrame>
        <p:nvGraphicFramePr>
          <p:cNvPr id="17" name="表格 2">
            <a:extLst>
              <a:ext uri="{FF2B5EF4-FFF2-40B4-BE49-F238E27FC236}">
                <a16:creationId xmlns:a16="http://schemas.microsoft.com/office/drawing/2014/main" id="{99E94581-2C70-4875-BED2-2F4ACAB5F15B}"/>
              </a:ext>
            </a:extLst>
          </p:cNvPr>
          <p:cNvGraphicFramePr>
            <a:graphicFrameLocks noGrp="1"/>
          </p:cNvGraphicFramePr>
          <p:nvPr>
            <p:extLst>
              <p:ext uri="{D42A27DB-BD31-4B8C-83A1-F6EECF244321}">
                <p14:modId xmlns:p14="http://schemas.microsoft.com/office/powerpoint/2010/main" val="877941342"/>
              </p:ext>
            </p:extLst>
          </p:nvPr>
        </p:nvGraphicFramePr>
        <p:xfrm>
          <a:off x="3436897" y="3142182"/>
          <a:ext cx="2003952" cy="235669"/>
        </p:xfrm>
        <a:graphic>
          <a:graphicData uri="http://schemas.openxmlformats.org/drawingml/2006/table">
            <a:tbl>
              <a:tblPr firstRow="1" bandRow="1">
                <a:tableStyleId>{5C22544A-7EE6-4342-B048-85BDC9FD1C3A}</a:tableStyleId>
              </a:tblPr>
              <a:tblGrid>
                <a:gridCol w="250494">
                  <a:extLst>
                    <a:ext uri="{9D8B030D-6E8A-4147-A177-3AD203B41FA5}">
                      <a16:colId xmlns:a16="http://schemas.microsoft.com/office/drawing/2014/main" val="2208011937"/>
                    </a:ext>
                  </a:extLst>
                </a:gridCol>
                <a:gridCol w="250494">
                  <a:extLst>
                    <a:ext uri="{9D8B030D-6E8A-4147-A177-3AD203B41FA5}">
                      <a16:colId xmlns:a16="http://schemas.microsoft.com/office/drawing/2014/main" val="1820575531"/>
                    </a:ext>
                  </a:extLst>
                </a:gridCol>
                <a:gridCol w="250494">
                  <a:extLst>
                    <a:ext uri="{9D8B030D-6E8A-4147-A177-3AD203B41FA5}">
                      <a16:colId xmlns:a16="http://schemas.microsoft.com/office/drawing/2014/main" val="502087786"/>
                    </a:ext>
                  </a:extLst>
                </a:gridCol>
                <a:gridCol w="250494">
                  <a:extLst>
                    <a:ext uri="{9D8B030D-6E8A-4147-A177-3AD203B41FA5}">
                      <a16:colId xmlns:a16="http://schemas.microsoft.com/office/drawing/2014/main" val="406853169"/>
                    </a:ext>
                  </a:extLst>
                </a:gridCol>
                <a:gridCol w="250494">
                  <a:extLst>
                    <a:ext uri="{9D8B030D-6E8A-4147-A177-3AD203B41FA5}">
                      <a16:colId xmlns:a16="http://schemas.microsoft.com/office/drawing/2014/main" val="835422869"/>
                    </a:ext>
                  </a:extLst>
                </a:gridCol>
                <a:gridCol w="250494">
                  <a:extLst>
                    <a:ext uri="{9D8B030D-6E8A-4147-A177-3AD203B41FA5}">
                      <a16:colId xmlns:a16="http://schemas.microsoft.com/office/drawing/2014/main" val="2658016894"/>
                    </a:ext>
                  </a:extLst>
                </a:gridCol>
                <a:gridCol w="250494">
                  <a:extLst>
                    <a:ext uri="{9D8B030D-6E8A-4147-A177-3AD203B41FA5}">
                      <a16:colId xmlns:a16="http://schemas.microsoft.com/office/drawing/2014/main" val="705043371"/>
                    </a:ext>
                  </a:extLst>
                </a:gridCol>
                <a:gridCol w="250494">
                  <a:extLst>
                    <a:ext uri="{9D8B030D-6E8A-4147-A177-3AD203B41FA5}">
                      <a16:colId xmlns:a16="http://schemas.microsoft.com/office/drawing/2014/main" val="2740751604"/>
                    </a:ext>
                  </a:extLst>
                </a:gridCol>
              </a:tblGrid>
              <a:tr h="235669">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tc>
                  <a:txBody>
                    <a:bodyPr/>
                    <a:lstStyle/>
                    <a:p>
                      <a:endParaRPr lang="en-CA" sz="300" dirty="0"/>
                    </a:p>
                  </a:txBody>
                  <a:tcPr marL="112547" marR="112547" marT="56274" marB="562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6491"/>
                    </a:solidFill>
                  </a:tcPr>
                </a:tc>
                <a:extLst>
                  <a:ext uri="{0D108BD9-81ED-4DB2-BD59-A6C34878D82A}">
                    <a16:rowId xmlns:a16="http://schemas.microsoft.com/office/drawing/2014/main" val="1807767"/>
                  </a:ext>
                </a:extLst>
              </a:tr>
            </a:tbl>
          </a:graphicData>
        </a:graphic>
      </p:graphicFrame>
    </p:spTree>
    <p:extLst>
      <p:ext uri="{BB962C8B-B14F-4D97-AF65-F5344CB8AC3E}">
        <p14:creationId xmlns:p14="http://schemas.microsoft.com/office/powerpoint/2010/main" val="285291432"/>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665" y="6372807"/>
            <a:ext cx="11725611" cy="415970"/>
            <a:chOff x="234665" y="6372807"/>
            <a:chExt cx="11725611" cy="415970"/>
          </a:xfrm>
        </p:grpSpPr>
        <p:cxnSp>
          <p:nvCxnSpPr>
            <p:cNvPr id="39" name="直接连接符 38"/>
            <p:cNvCxnSpPr>
              <a:cxnSpLocks/>
              <a:stCxn id="41"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42" name="文本框 41"/>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29" name="Google Shape;416;p51">
            <a:extLst>
              <a:ext uri="{FF2B5EF4-FFF2-40B4-BE49-F238E27FC236}">
                <a16:creationId xmlns:a16="http://schemas.microsoft.com/office/drawing/2014/main" id="{6C811D3A-1AA6-48A1-BA18-B2BD0697775E}"/>
              </a:ext>
            </a:extLst>
          </p:cNvPr>
          <p:cNvSpPr/>
          <p:nvPr/>
        </p:nvSpPr>
        <p:spPr>
          <a:xfrm>
            <a:off x="3066086" y="2805811"/>
            <a:ext cx="6848881" cy="1543158"/>
          </a:xfrm>
          <a:prstGeom prst="rect">
            <a:avLst/>
          </a:prstGeom>
          <a:noFill/>
          <a:ln w="38100" cap="flat" cmpd="sng">
            <a:solidFill>
              <a:srgbClr val="D42002"/>
            </a:solidFill>
            <a:prstDash val="solid"/>
            <a:round/>
            <a:headEnd type="none" w="sm" len="sm"/>
            <a:tailEnd type="none" w="sm" len="sm"/>
          </a:ln>
        </p:spPr>
        <p:txBody>
          <a:bodyPr spcFirstLastPara="1" wrap="square" lIns="96425" tIns="48200" rIns="96425" bIns="48200" anchor="t" anchorCtr="0">
            <a:noAutofit/>
          </a:bodyPr>
          <a:lstStyle/>
          <a:p>
            <a:pPr marL="0" marR="0" lvl="0" indent="0" algn="l" rtl="0">
              <a:lnSpc>
                <a:spcPct val="100000"/>
              </a:lnSpc>
              <a:spcBef>
                <a:spcPts val="0"/>
              </a:spcBef>
              <a:spcAft>
                <a:spcPts val="0"/>
              </a:spcAft>
              <a:buClr>
                <a:schemeClr val="dk1"/>
              </a:buClr>
              <a:buSzPts val="1898"/>
              <a:buFont typeface="Times"/>
              <a:buNone/>
            </a:pPr>
            <a:endParaRPr sz="1898" b="0" i="0" u="none" strike="noStrike" cap="none" dirty="0">
              <a:solidFill>
                <a:srgbClr val="000000"/>
              </a:solidFill>
              <a:latin typeface="Verdana"/>
              <a:ea typeface="Verdana"/>
              <a:cs typeface="Verdana"/>
              <a:sym typeface="Verdana"/>
            </a:endParaRPr>
          </a:p>
        </p:txBody>
      </p:sp>
      <p:sp>
        <p:nvSpPr>
          <p:cNvPr id="34" name="Google Shape;419;p51">
            <a:extLst>
              <a:ext uri="{FF2B5EF4-FFF2-40B4-BE49-F238E27FC236}">
                <a16:creationId xmlns:a16="http://schemas.microsoft.com/office/drawing/2014/main" id="{67C3B74A-D8CC-4B9A-8EAE-4B9B7842196E}"/>
              </a:ext>
            </a:extLst>
          </p:cNvPr>
          <p:cNvSpPr/>
          <p:nvPr/>
        </p:nvSpPr>
        <p:spPr>
          <a:xfrm>
            <a:off x="3066086" y="3145619"/>
            <a:ext cx="6848880" cy="703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dirty="0">
                <a:solidFill>
                  <a:srgbClr val="D42002"/>
                </a:solidFill>
                <a:latin typeface="Yu Gothic UI Light" panose="020B0300000000000000" pitchFamily="34" charset="-128"/>
                <a:ea typeface="Yu Gothic UI Light" panose="020B0300000000000000" pitchFamily="34" charset="-128"/>
                <a:cs typeface="Verdana"/>
                <a:sym typeface="Verdana"/>
              </a:rPr>
              <a:t>Evaluation</a:t>
            </a:r>
            <a:endParaRPr sz="5400" dirty="0">
              <a:solidFill>
                <a:srgbClr val="D42002"/>
              </a:solidFill>
              <a:latin typeface="Yu Gothic UI Light" panose="020B0300000000000000" pitchFamily="34" charset="-128"/>
              <a:ea typeface="Yu Gothic UI Light" panose="020B0300000000000000" pitchFamily="34" charset="-128"/>
              <a:cs typeface="Verdana"/>
              <a:sym typeface="Verdana"/>
            </a:endParaRPr>
          </a:p>
        </p:txBody>
      </p:sp>
      <p:sp>
        <p:nvSpPr>
          <p:cNvPr id="36" name="矩形 35">
            <a:extLst>
              <a:ext uri="{FF2B5EF4-FFF2-40B4-BE49-F238E27FC236}">
                <a16:creationId xmlns:a16="http://schemas.microsoft.com/office/drawing/2014/main" id="{CD25B0DF-B1D3-4A20-8328-C6F677548B9B}"/>
              </a:ext>
            </a:extLst>
          </p:cNvPr>
          <p:cNvSpPr/>
          <p:nvPr/>
        </p:nvSpPr>
        <p:spPr>
          <a:xfrm>
            <a:off x="1962277" y="2121468"/>
            <a:ext cx="2224888" cy="1024151"/>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文字方塊 36">
            <a:extLst>
              <a:ext uri="{FF2B5EF4-FFF2-40B4-BE49-F238E27FC236}">
                <a16:creationId xmlns:a16="http://schemas.microsoft.com/office/drawing/2014/main" id="{06963357-D8E6-48A6-A550-214D926E2D98}"/>
              </a:ext>
            </a:extLst>
          </p:cNvPr>
          <p:cNvSpPr txBox="1"/>
          <p:nvPr/>
        </p:nvSpPr>
        <p:spPr>
          <a:xfrm>
            <a:off x="2230294" y="2273252"/>
            <a:ext cx="1839684" cy="707886"/>
          </a:xfrm>
          <a:prstGeom prst="rect">
            <a:avLst/>
          </a:prstGeom>
          <a:noFill/>
        </p:spPr>
        <p:txBody>
          <a:bodyPr wrap="square" rtlCol="0">
            <a:spAutoFit/>
          </a:bodyPr>
          <a:lstStyle/>
          <a:p>
            <a:r>
              <a:rPr lang="en-CA" sz="4000" dirty="0">
                <a:solidFill>
                  <a:schemeClr val="bg1"/>
                </a:solidFill>
                <a:latin typeface="Yu Gothic UI Light" panose="020B0300000000000000" pitchFamily="34" charset="-128"/>
                <a:ea typeface="Yu Gothic UI Light" panose="020B0300000000000000" pitchFamily="34" charset="-128"/>
              </a:rPr>
              <a:t>PART 4</a:t>
            </a:r>
          </a:p>
        </p:txBody>
      </p:sp>
    </p:spTree>
    <p:extLst>
      <p:ext uri="{BB962C8B-B14F-4D97-AF65-F5344CB8AC3E}">
        <p14:creationId xmlns:p14="http://schemas.microsoft.com/office/powerpoint/2010/main" val="1442403347"/>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2555163" y="2478307"/>
            <a:ext cx="5325989" cy="650852"/>
          </a:xfrm>
          <a:prstGeom prst="rect">
            <a:avLst/>
          </a:prstGeom>
          <a:solidFill>
            <a:schemeClr val="bg1"/>
          </a:solidFill>
          <a:ln w="19050">
            <a:solidFill>
              <a:srgbClr val="D4200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15017" y="2515375"/>
            <a:ext cx="3490084" cy="584775"/>
          </a:xfrm>
          <a:prstGeom prst="rect">
            <a:avLst/>
          </a:prstGeom>
          <a:noFill/>
        </p:spPr>
        <p:txBody>
          <a:bodyPr wrap="square" rtlCol="0">
            <a:spAutoFit/>
          </a:bodyPr>
          <a:lstStyle/>
          <a:p>
            <a:r>
              <a:rPr lang="en-US" altLang="zh-CN" sz="3200" dirty="0">
                <a:solidFill>
                  <a:schemeClr val="tx1">
                    <a:lumMod val="65000"/>
                    <a:lumOff val="35000"/>
                  </a:schemeClr>
                </a:solidFill>
                <a:latin typeface="Yu Gothic UI Light" panose="020B0300000000000000" pitchFamily="34" charset="-128"/>
                <a:ea typeface="Yu Gothic UI Light" panose="020B0300000000000000" pitchFamily="34" charset="-128"/>
              </a:rPr>
              <a:t>Data Pipeline</a:t>
            </a:r>
            <a:endParaRPr lang="zh-CN" altLang="en-US" sz="32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22" name="文本框 21"/>
          <p:cNvSpPr txBox="1"/>
          <p:nvPr/>
        </p:nvSpPr>
        <p:spPr>
          <a:xfrm>
            <a:off x="334963" y="195993"/>
            <a:ext cx="2330245"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Contents</a:t>
            </a:r>
            <a:r>
              <a:rPr lang="en-US" altLang="zh-CN" sz="2800" dirty="0">
                <a:solidFill>
                  <a:schemeClr val="bg1"/>
                </a:solidFill>
                <a:latin typeface="Yu Gothic UI" panose="020B0500000000000000" pitchFamily="34" charset="-128"/>
                <a:ea typeface="Yu Gothic UI" panose="020B0500000000000000" pitchFamily="34" charset="-128"/>
              </a:rPr>
              <a:t> </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6" name="矩形 5">
            <a:extLst>
              <a:ext uri="{FF2B5EF4-FFF2-40B4-BE49-F238E27FC236}">
                <a16:creationId xmlns:a16="http://schemas.microsoft.com/office/drawing/2014/main" id="{DC94BEAA-022D-442C-A091-CD2C53EB4E07}"/>
              </a:ext>
            </a:extLst>
          </p:cNvPr>
          <p:cNvSpPr/>
          <p:nvPr/>
        </p:nvSpPr>
        <p:spPr>
          <a:xfrm>
            <a:off x="2555163" y="2477050"/>
            <a:ext cx="674129" cy="652306"/>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文字方塊 6">
            <a:extLst>
              <a:ext uri="{FF2B5EF4-FFF2-40B4-BE49-F238E27FC236}">
                <a16:creationId xmlns:a16="http://schemas.microsoft.com/office/drawing/2014/main" id="{8BB90496-B7B2-4DE6-84EC-F11522F96DFE}"/>
              </a:ext>
            </a:extLst>
          </p:cNvPr>
          <p:cNvSpPr txBox="1"/>
          <p:nvPr/>
        </p:nvSpPr>
        <p:spPr>
          <a:xfrm>
            <a:off x="2698038" y="2514709"/>
            <a:ext cx="488241" cy="584775"/>
          </a:xfrm>
          <a:prstGeom prst="rect">
            <a:avLst/>
          </a:prstGeom>
          <a:noFill/>
        </p:spPr>
        <p:txBody>
          <a:bodyPr wrap="square" rtlCol="0">
            <a:spAutoFit/>
          </a:bodyPr>
          <a:lstStyle/>
          <a:p>
            <a:r>
              <a:rPr lang="en-CA" sz="3200" dirty="0">
                <a:solidFill>
                  <a:schemeClr val="bg1"/>
                </a:solidFill>
                <a:latin typeface="Yu Gothic UI" panose="020B0500000000000000" pitchFamily="34" charset="-128"/>
                <a:ea typeface="Yu Gothic UI" panose="020B0500000000000000" pitchFamily="34" charset="-128"/>
              </a:rPr>
              <a:t>2</a:t>
            </a:r>
          </a:p>
        </p:txBody>
      </p:sp>
      <p:sp>
        <p:nvSpPr>
          <p:cNvPr id="51" name="矩形 50">
            <a:extLst>
              <a:ext uri="{FF2B5EF4-FFF2-40B4-BE49-F238E27FC236}">
                <a16:creationId xmlns:a16="http://schemas.microsoft.com/office/drawing/2014/main" id="{5BFC58FD-665C-4295-A1C1-3C86C8D82CFA}"/>
              </a:ext>
            </a:extLst>
          </p:cNvPr>
          <p:cNvSpPr/>
          <p:nvPr/>
        </p:nvSpPr>
        <p:spPr>
          <a:xfrm>
            <a:off x="1871542" y="1562868"/>
            <a:ext cx="5325989" cy="650852"/>
          </a:xfrm>
          <a:prstGeom prst="rect">
            <a:avLst/>
          </a:prstGeom>
          <a:solidFill>
            <a:schemeClr val="bg1"/>
          </a:solidFill>
          <a:ln w="19050">
            <a:solidFill>
              <a:srgbClr val="D4200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2" name="文本框 2">
            <a:extLst>
              <a:ext uri="{FF2B5EF4-FFF2-40B4-BE49-F238E27FC236}">
                <a16:creationId xmlns:a16="http://schemas.microsoft.com/office/drawing/2014/main" id="{40EC6FAC-2F56-4924-B805-165B03444042}"/>
              </a:ext>
            </a:extLst>
          </p:cNvPr>
          <p:cNvSpPr txBox="1"/>
          <p:nvPr/>
        </p:nvSpPr>
        <p:spPr>
          <a:xfrm>
            <a:off x="2631396" y="1599936"/>
            <a:ext cx="3490084" cy="584775"/>
          </a:xfrm>
          <a:prstGeom prst="rect">
            <a:avLst/>
          </a:prstGeom>
          <a:noFill/>
        </p:spPr>
        <p:txBody>
          <a:bodyPr wrap="square" rtlCol="0">
            <a:spAutoFit/>
          </a:bodyPr>
          <a:lstStyle/>
          <a:p>
            <a:r>
              <a:rPr lang="en-US" altLang="zh-CN" sz="3200" dirty="0">
                <a:solidFill>
                  <a:schemeClr val="tx1">
                    <a:lumMod val="65000"/>
                    <a:lumOff val="35000"/>
                  </a:schemeClr>
                </a:solidFill>
                <a:latin typeface="Yu Gothic UI Light" panose="020B0300000000000000" pitchFamily="34" charset="-128"/>
                <a:ea typeface="Yu Gothic UI Light" panose="020B0300000000000000" pitchFamily="34" charset="-128"/>
              </a:rPr>
              <a:t>Introduction</a:t>
            </a:r>
            <a:endParaRPr lang="zh-CN" altLang="en-US" sz="32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53" name="矩形 52">
            <a:extLst>
              <a:ext uri="{FF2B5EF4-FFF2-40B4-BE49-F238E27FC236}">
                <a16:creationId xmlns:a16="http://schemas.microsoft.com/office/drawing/2014/main" id="{15E30ED0-5F8A-4FF3-84E4-9AFED453505E}"/>
              </a:ext>
            </a:extLst>
          </p:cNvPr>
          <p:cNvSpPr/>
          <p:nvPr/>
        </p:nvSpPr>
        <p:spPr>
          <a:xfrm>
            <a:off x="1871542" y="1562671"/>
            <a:ext cx="674129" cy="651246"/>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文字方塊 53">
            <a:extLst>
              <a:ext uri="{FF2B5EF4-FFF2-40B4-BE49-F238E27FC236}">
                <a16:creationId xmlns:a16="http://schemas.microsoft.com/office/drawing/2014/main" id="{2319E8B3-F751-497F-824C-0C1CDF4E10B9}"/>
              </a:ext>
            </a:extLst>
          </p:cNvPr>
          <p:cNvSpPr txBox="1"/>
          <p:nvPr/>
        </p:nvSpPr>
        <p:spPr>
          <a:xfrm>
            <a:off x="2014417" y="1599270"/>
            <a:ext cx="488241" cy="584775"/>
          </a:xfrm>
          <a:prstGeom prst="rect">
            <a:avLst/>
          </a:prstGeom>
          <a:noFill/>
        </p:spPr>
        <p:txBody>
          <a:bodyPr wrap="square" rtlCol="0">
            <a:spAutoFit/>
          </a:bodyPr>
          <a:lstStyle/>
          <a:p>
            <a:r>
              <a:rPr lang="en-CA" sz="3200" dirty="0">
                <a:solidFill>
                  <a:schemeClr val="bg1"/>
                </a:solidFill>
                <a:latin typeface="Yu Gothic UI" panose="020B0500000000000000" pitchFamily="34" charset="-128"/>
                <a:ea typeface="Yu Gothic UI" panose="020B0500000000000000" pitchFamily="34" charset="-128"/>
              </a:rPr>
              <a:t>1</a:t>
            </a:r>
          </a:p>
        </p:txBody>
      </p:sp>
      <p:sp>
        <p:nvSpPr>
          <p:cNvPr id="55" name="矩形 54">
            <a:extLst>
              <a:ext uri="{FF2B5EF4-FFF2-40B4-BE49-F238E27FC236}">
                <a16:creationId xmlns:a16="http://schemas.microsoft.com/office/drawing/2014/main" id="{3D80E9EC-AB30-497C-A1A4-684166091AFF}"/>
              </a:ext>
            </a:extLst>
          </p:cNvPr>
          <p:cNvSpPr/>
          <p:nvPr/>
        </p:nvSpPr>
        <p:spPr>
          <a:xfrm>
            <a:off x="3229292" y="3392883"/>
            <a:ext cx="5325989" cy="650852"/>
          </a:xfrm>
          <a:prstGeom prst="rect">
            <a:avLst/>
          </a:prstGeom>
          <a:solidFill>
            <a:schemeClr val="bg1"/>
          </a:solidFill>
          <a:ln w="19050">
            <a:solidFill>
              <a:srgbClr val="D4200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6" name="文本框 2">
            <a:extLst>
              <a:ext uri="{FF2B5EF4-FFF2-40B4-BE49-F238E27FC236}">
                <a16:creationId xmlns:a16="http://schemas.microsoft.com/office/drawing/2014/main" id="{C9CAB279-EEFA-4CCA-A98B-F15A66135F2E}"/>
              </a:ext>
            </a:extLst>
          </p:cNvPr>
          <p:cNvSpPr txBox="1"/>
          <p:nvPr/>
        </p:nvSpPr>
        <p:spPr>
          <a:xfrm>
            <a:off x="3989146" y="3429951"/>
            <a:ext cx="4651860" cy="584775"/>
          </a:xfrm>
          <a:prstGeom prst="rect">
            <a:avLst/>
          </a:prstGeom>
          <a:noFill/>
          <a:effectLst/>
        </p:spPr>
        <p:txBody>
          <a:bodyPr wrap="square" rtlCol="0">
            <a:spAutoFit/>
          </a:bodyPr>
          <a:lstStyle/>
          <a:p>
            <a:r>
              <a:rPr lang="en-US" altLang="zh-CN" sz="3200" dirty="0">
                <a:solidFill>
                  <a:schemeClr val="tx1">
                    <a:lumMod val="65000"/>
                    <a:lumOff val="35000"/>
                  </a:schemeClr>
                </a:solidFill>
                <a:latin typeface="Yu Gothic UI Light" panose="020B0300000000000000" pitchFamily="34" charset="-128"/>
                <a:ea typeface="Yu Gothic UI Light" panose="020B0300000000000000" pitchFamily="34" charset="-128"/>
              </a:rPr>
              <a:t>Data Models</a:t>
            </a:r>
            <a:endParaRPr lang="zh-CN" altLang="en-US" sz="32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57" name="矩形 56">
            <a:extLst>
              <a:ext uri="{FF2B5EF4-FFF2-40B4-BE49-F238E27FC236}">
                <a16:creationId xmlns:a16="http://schemas.microsoft.com/office/drawing/2014/main" id="{BB8B6F36-C9AD-4770-9CE1-757BF3E7EFCD}"/>
              </a:ext>
            </a:extLst>
          </p:cNvPr>
          <p:cNvSpPr/>
          <p:nvPr/>
        </p:nvSpPr>
        <p:spPr>
          <a:xfrm>
            <a:off x="3229292" y="3392489"/>
            <a:ext cx="674129" cy="651443"/>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文字方塊 57">
            <a:extLst>
              <a:ext uri="{FF2B5EF4-FFF2-40B4-BE49-F238E27FC236}">
                <a16:creationId xmlns:a16="http://schemas.microsoft.com/office/drawing/2014/main" id="{32A423A7-5AEE-49C2-B2E1-FD6C8505C350}"/>
              </a:ext>
            </a:extLst>
          </p:cNvPr>
          <p:cNvSpPr txBox="1"/>
          <p:nvPr/>
        </p:nvSpPr>
        <p:spPr>
          <a:xfrm>
            <a:off x="3372167" y="3429285"/>
            <a:ext cx="488241" cy="584775"/>
          </a:xfrm>
          <a:prstGeom prst="rect">
            <a:avLst/>
          </a:prstGeom>
          <a:noFill/>
        </p:spPr>
        <p:txBody>
          <a:bodyPr wrap="square" rtlCol="0">
            <a:spAutoFit/>
          </a:bodyPr>
          <a:lstStyle/>
          <a:p>
            <a:r>
              <a:rPr lang="en-CA" sz="3200" dirty="0">
                <a:solidFill>
                  <a:schemeClr val="bg1"/>
                </a:solidFill>
                <a:latin typeface="Yu Gothic UI" panose="020B0500000000000000" pitchFamily="34" charset="-128"/>
                <a:ea typeface="Yu Gothic UI" panose="020B0500000000000000" pitchFamily="34" charset="-128"/>
              </a:rPr>
              <a:t>3</a:t>
            </a:r>
          </a:p>
        </p:txBody>
      </p:sp>
      <p:sp>
        <p:nvSpPr>
          <p:cNvPr id="59" name="矩形 58">
            <a:extLst>
              <a:ext uri="{FF2B5EF4-FFF2-40B4-BE49-F238E27FC236}">
                <a16:creationId xmlns:a16="http://schemas.microsoft.com/office/drawing/2014/main" id="{8AC2AD78-CC5A-4CD4-95EE-53BC1B7038D8}"/>
              </a:ext>
            </a:extLst>
          </p:cNvPr>
          <p:cNvSpPr/>
          <p:nvPr/>
        </p:nvSpPr>
        <p:spPr>
          <a:xfrm>
            <a:off x="3903421" y="4307262"/>
            <a:ext cx="5325989" cy="650852"/>
          </a:xfrm>
          <a:prstGeom prst="rect">
            <a:avLst/>
          </a:prstGeom>
          <a:solidFill>
            <a:schemeClr val="bg1"/>
          </a:solidFill>
          <a:ln w="19050">
            <a:solidFill>
              <a:srgbClr val="D4200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0" name="文本框 2">
            <a:extLst>
              <a:ext uri="{FF2B5EF4-FFF2-40B4-BE49-F238E27FC236}">
                <a16:creationId xmlns:a16="http://schemas.microsoft.com/office/drawing/2014/main" id="{AA7D5C38-5AAE-4FAD-B6C5-A63B65381669}"/>
              </a:ext>
            </a:extLst>
          </p:cNvPr>
          <p:cNvSpPr txBox="1"/>
          <p:nvPr/>
        </p:nvSpPr>
        <p:spPr>
          <a:xfrm>
            <a:off x="4663275" y="4344330"/>
            <a:ext cx="3490084" cy="584775"/>
          </a:xfrm>
          <a:prstGeom prst="rect">
            <a:avLst/>
          </a:prstGeom>
          <a:noFill/>
        </p:spPr>
        <p:txBody>
          <a:bodyPr wrap="square" rtlCol="0">
            <a:spAutoFit/>
          </a:bodyPr>
          <a:lstStyle/>
          <a:p>
            <a:r>
              <a:rPr lang="en-US" altLang="zh-CN" sz="3200" dirty="0">
                <a:solidFill>
                  <a:schemeClr val="tx1">
                    <a:lumMod val="65000"/>
                    <a:lumOff val="35000"/>
                  </a:schemeClr>
                </a:solidFill>
                <a:latin typeface="Yu Gothic UI Light" panose="020B0300000000000000" pitchFamily="34" charset="-128"/>
                <a:ea typeface="Yu Gothic UI Light" panose="020B0300000000000000" pitchFamily="34" charset="-128"/>
              </a:rPr>
              <a:t>Evaluation</a:t>
            </a:r>
            <a:endParaRPr lang="zh-CN" altLang="en-US" sz="32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61" name="矩形 60">
            <a:extLst>
              <a:ext uri="{FF2B5EF4-FFF2-40B4-BE49-F238E27FC236}">
                <a16:creationId xmlns:a16="http://schemas.microsoft.com/office/drawing/2014/main" id="{AEED1952-EE7E-4282-A77F-B3CA2D958A87}"/>
              </a:ext>
            </a:extLst>
          </p:cNvPr>
          <p:cNvSpPr/>
          <p:nvPr/>
        </p:nvSpPr>
        <p:spPr>
          <a:xfrm>
            <a:off x="3903421" y="4307065"/>
            <a:ext cx="674129" cy="651246"/>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文字方塊 61">
            <a:extLst>
              <a:ext uri="{FF2B5EF4-FFF2-40B4-BE49-F238E27FC236}">
                <a16:creationId xmlns:a16="http://schemas.microsoft.com/office/drawing/2014/main" id="{A4BCEE8C-C792-44B5-9B21-7CFCFCF704A3}"/>
              </a:ext>
            </a:extLst>
          </p:cNvPr>
          <p:cNvSpPr txBox="1"/>
          <p:nvPr/>
        </p:nvSpPr>
        <p:spPr>
          <a:xfrm>
            <a:off x="4046296" y="4343664"/>
            <a:ext cx="488241" cy="584775"/>
          </a:xfrm>
          <a:prstGeom prst="rect">
            <a:avLst/>
          </a:prstGeom>
          <a:noFill/>
        </p:spPr>
        <p:txBody>
          <a:bodyPr wrap="square" rtlCol="0">
            <a:spAutoFit/>
          </a:bodyPr>
          <a:lstStyle/>
          <a:p>
            <a:r>
              <a:rPr lang="en-CA" sz="3200" dirty="0">
                <a:solidFill>
                  <a:schemeClr val="bg1"/>
                </a:solidFill>
                <a:latin typeface="Yu Gothic UI" panose="020B0500000000000000" pitchFamily="34" charset="-128"/>
                <a:ea typeface="Yu Gothic UI" panose="020B0500000000000000" pitchFamily="34" charset="-128"/>
              </a:rPr>
              <a:t>4</a:t>
            </a:r>
          </a:p>
        </p:txBody>
      </p:sp>
      <p:sp>
        <p:nvSpPr>
          <p:cNvPr id="63" name="矩形 62">
            <a:extLst>
              <a:ext uri="{FF2B5EF4-FFF2-40B4-BE49-F238E27FC236}">
                <a16:creationId xmlns:a16="http://schemas.microsoft.com/office/drawing/2014/main" id="{F8648E11-4B9F-47E1-8313-C316F785261D}"/>
              </a:ext>
            </a:extLst>
          </p:cNvPr>
          <p:cNvSpPr/>
          <p:nvPr/>
        </p:nvSpPr>
        <p:spPr>
          <a:xfrm>
            <a:off x="4577550" y="5221444"/>
            <a:ext cx="5325989" cy="650852"/>
          </a:xfrm>
          <a:prstGeom prst="rect">
            <a:avLst/>
          </a:prstGeom>
          <a:solidFill>
            <a:schemeClr val="bg1"/>
          </a:solidFill>
          <a:ln w="19050">
            <a:solidFill>
              <a:srgbClr val="D4200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4" name="文本框 2">
            <a:extLst>
              <a:ext uri="{FF2B5EF4-FFF2-40B4-BE49-F238E27FC236}">
                <a16:creationId xmlns:a16="http://schemas.microsoft.com/office/drawing/2014/main" id="{E9496750-14B3-4BDB-923F-D559CCAE6B1C}"/>
              </a:ext>
            </a:extLst>
          </p:cNvPr>
          <p:cNvSpPr txBox="1"/>
          <p:nvPr/>
        </p:nvSpPr>
        <p:spPr>
          <a:xfrm>
            <a:off x="5337403" y="5258512"/>
            <a:ext cx="5118561" cy="584775"/>
          </a:xfrm>
          <a:prstGeom prst="rect">
            <a:avLst/>
          </a:prstGeom>
          <a:noFill/>
        </p:spPr>
        <p:txBody>
          <a:bodyPr wrap="square" rtlCol="0">
            <a:spAutoFit/>
          </a:bodyPr>
          <a:lstStyle/>
          <a:p>
            <a:r>
              <a:rPr lang="en-US" altLang="zh-CN" sz="3200" dirty="0">
                <a:solidFill>
                  <a:schemeClr val="tx1">
                    <a:lumMod val="65000"/>
                    <a:lumOff val="35000"/>
                  </a:schemeClr>
                </a:solidFill>
                <a:latin typeface="Yu Gothic UI Light" panose="020B0300000000000000" pitchFamily="34" charset="-128"/>
                <a:ea typeface="Yu Gothic UI Light" panose="020B0300000000000000" pitchFamily="34" charset="-128"/>
              </a:rPr>
              <a:t>Showcase &amp; Summary</a:t>
            </a:r>
            <a:endParaRPr lang="zh-CN" altLang="en-US" sz="32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65" name="矩形 64">
            <a:extLst>
              <a:ext uri="{FF2B5EF4-FFF2-40B4-BE49-F238E27FC236}">
                <a16:creationId xmlns:a16="http://schemas.microsoft.com/office/drawing/2014/main" id="{868E9AE4-36C5-4B50-A27E-25E64D254278}"/>
              </a:ext>
            </a:extLst>
          </p:cNvPr>
          <p:cNvSpPr/>
          <p:nvPr/>
        </p:nvSpPr>
        <p:spPr>
          <a:xfrm>
            <a:off x="4577550" y="5221247"/>
            <a:ext cx="674129" cy="651246"/>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6" name="文字方塊 65">
            <a:extLst>
              <a:ext uri="{FF2B5EF4-FFF2-40B4-BE49-F238E27FC236}">
                <a16:creationId xmlns:a16="http://schemas.microsoft.com/office/drawing/2014/main" id="{E0E0E8EF-4897-4B5D-847F-5270394B7755}"/>
              </a:ext>
            </a:extLst>
          </p:cNvPr>
          <p:cNvSpPr txBox="1"/>
          <p:nvPr/>
        </p:nvSpPr>
        <p:spPr>
          <a:xfrm>
            <a:off x="4720425" y="5257846"/>
            <a:ext cx="488241" cy="584775"/>
          </a:xfrm>
          <a:prstGeom prst="rect">
            <a:avLst/>
          </a:prstGeom>
          <a:noFill/>
        </p:spPr>
        <p:txBody>
          <a:bodyPr wrap="square" rtlCol="0">
            <a:spAutoFit/>
          </a:bodyPr>
          <a:lstStyle/>
          <a:p>
            <a:r>
              <a:rPr lang="en-CA" sz="3200" dirty="0">
                <a:solidFill>
                  <a:schemeClr val="bg1"/>
                </a:solidFill>
                <a:latin typeface="Yu Gothic UI" panose="020B0500000000000000" pitchFamily="34" charset="-128"/>
                <a:ea typeface="Yu Gothic UI" panose="020B0500000000000000" pitchFamily="34" charset="-128"/>
              </a:rPr>
              <a:t>5</a:t>
            </a: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Tree>
    <p:extLst>
      <p:ext uri="{BB962C8B-B14F-4D97-AF65-F5344CB8AC3E}">
        <p14:creationId xmlns:p14="http://schemas.microsoft.com/office/powerpoint/2010/main" val="1698127097"/>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圖片 43">
            <a:extLst>
              <a:ext uri="{FF2B5EF4-FFF2-40B4-BE49-F238E27FC236}">
                <a16:creationId xmlns:a16="http://schemas.microsoft.com/office/drawing/2014/main" id="{F5BD0C34-9DAB-4767-AE32-7709273EFF1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84690" y="3688987"/>
            <a:ext cx="2527072" cy="2551945"/>
          </a:xfrm>
          <a:prstGeom prst="rect">
            <a:avLst/>
          </a:prstGeom>
        </p:spPr>
      </p:pic>
      <p:pic>
        <p:nvPicPr>
          <p:cNvPr id="42" name="圖片 41">
            <a:extLst>
              <a:ext uri="{FF2B5EF4-FFF2-40B4-BE49-F238E27FC236}">
                <a16:creationId xmlns:a16="http://schemas.microsoft.com/office/drawing/2014/main" id="{70F13266-960B-4143-A9ED-6E5C4F3E4F3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82237" y="3032634"/>
            <a:ext cx="3756816" cy="3286643"/>
          </a:xfrm>
          <a:prstGeom prst="rect">
            <a:avLst/>
          </a:prstGeom>
        </p:spPr>
      </p:pic>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3" y="1346089"/>
            <a:ext cx="6250318"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Interested vs Not Interested</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 name="文字方塊 1">
            <a:extLst>
              <a:ext uri="{FF2B5EF4-FFF2-40B4-BE49-F238E27FC236}">
                <a16:creationId xmlns:a16="http://schemas.microsoft.com/office/drawing/2014/main" id="{E1851A79-8317-49C7-9406-E0DAF1FB26D4}"/>
              </a:ext>
            </a:extLst>
          </p:cNvPr>
          <p:cNvSpPr txBox="1"/>
          <p:nvPr/>
        </p:nvSpPr>
        <p:spPr>
          <a:xfrm>
            <a:off x="546847" y="2241175"/>
            <a:ext cx="11038796" cy="923330"/>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CA" dirty="0">
                <a:latin typeface="Yu Gothic UI" panose="020B0500000000000000" pitchFamily="34" charset="-128"/>
                <a:ea typeface="Yu Gothic UI" panose="020B0500000000000000" pitchFamily="34" charset="-128"/>
              </a:rPr>
              <a:t>If a user gave a restaurant a review, we assume the user is interested in the restaurant. </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If a user haven’t reviewed a restaurant, we assume the user is either not interested in that restaurant or have not aware of that restaurant. </a:t>
            </a:r>
          </a:p>
        </p:txBody>
      </p:sp>
      <p:sp>
        <p:nvSpPr>
          <p:cNvPr id="24" name="矩形 23">
            <a:extLst>
              <a:ext uri="{FF2B5EF4-FFF2-40B4-BE49-F238E27FC236}">
                <a16:creationId xmlns:a16="http://schemas.microsoft.com/office/drawing/2014/main" id="{B13156B3-2552-4E72-B85F-CA337C22B593}"/>
              </a:ext>
            </a:extLst>
          </p:cNvPr>
          <p:cNvSpPr/>
          <p:nvPr/>
        </p:nvSpPr>
        <p:spPr>
          <a:xfrm>
            <a:off x="4121472" y="4089457"/>
            <a:ext cx="567071"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直線單箭頭接點 8">
            <a:extLst>
              <a:ext uri="{FF2B5EF4-FFF2-40B4-BE49-F238E27FC236}">
                <a16:creationId xmlns:a16="http://schemas.microsoft.com/office/drawing/2014/main" id="{C49697ED-287C-437F-9BCA-194FC15C4CAD}"/>
              </a:ext>
            </a:extLst>
          </p:cNvPr>
          <p:cNvCxnSpPr>
            <a:cxnSpLocks/>
            <a:stCxn id="24" idx="3"/>
            <a:endCxn id="27" idx="1"/>
          </p:cNvCxnSpPr>
          <p:nvPr/>
        </p:nvCxnSpPr>
        <p:spPr>
          <a:xfrm flipV="1">
            <a:off x="4688543" y="3963107"/>
            <a:ext cx="2006414" cy="412075"/>
          </a:xfrm>
          <a:prstGeom prst="straightConnector1">
            <a:avLst/>
          </a:prstGeom>
          <a:ln w="28575">
            <a:solidFill>
              <a:srgbClr val="D42002"/>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72D62B3-9A98-46A4-BDF2-60CAC31FFB49}"/>
              </a:ext>
            </a:extLst>
          </p:cNvPr>
          <p:cNvSpPr/>
          <p:nvPr/>
        </p:nvSpPr>
        <p:spPr>
          <a:xfrm>
            <a:off x="6694957" y="3694605"/>
            <a:ext cx="532889" cy="537003"/>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矩形 27">
            <a:extLst>
              <a:ext uri="{FF2B5EF4-FFF2-40B4-BE49-F238E27FC236}">
                <a16:creationId xmlns:a16="http://schemas.microsoft.com/office/drawing/2014/main" id="{25EE8440-0D41-4494-B7FD-F31AD63F89B0}"/>
              </a:ext>
            </a:extLst>
          </p:cNvPr>
          <p:cNvSpPr/>
          <p:nvPr/>
        </p:nvSpPr>
        <p:spPr>
          <a:xfrm>
            <a:off x="8081145" y="3697037"/>
            <a:ext cx="532889" cy="537003"/>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矩形 34">
            <a:extLst>
              <a:ext uri="{FF2B5EF4-FFF2-40B4-BE49-F238E27FC236}">
                <a16:creationId xmlns:a16="http://schemas.microsoft.com/office/drawing/2014/main" id="{CC62178E-9238-4655-89CE-2BA731A72894}"/>
              </a:ext>
            </a:extLst>
          </p:cNvPr>
          <p:cNvSpPr/>
          <p:nvPr/>
        </p:nvSpPr>
        <p:spPr>
          <a:xfrm>
            <a:off x="7385235" y="4321997"/>
            <a:ext cx="532889" cy="537003"/>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矩形 35">
            <a:extLst>
              <a:ext uri="{FF2B5EF4-FFF2-40B4-BE49-F238E27FC236}">
                <a16:creationId xmlns:a16="http://schemas.microsoft.com/office/drawing/2014/main" id="{9A8FBCB2-26E8-4581-BC3B-B3762B8F211D}"/>
              </a:ext>
            </a:extLst>
          </p:cNvPr>
          <p:cNvSpPr/>
          <p:nvPr/>
        </p:nvSpPr>
        <p:spPr>
          <a:xfrm>
            <a:off x="4118326" y="4772781"/>
            <a:ext cx="567071"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矩形 37">
            <a:extLst>
              <a:ext uri="{FF2B5EF4-FFF2-40B4-BE49-F238E27FC236}">
                <a16:creationId xmlns:a16="http://schemas.microsoft.com/office/drawing/2014/main" id="{15F0682D-14CA-46C0-83FE-653B4EB16062}"/>
              </a:ext>
            </a:extLst>
          </p:cNvPr>
          <p:cNvSpPr/>
          <p:nvPr/>
        </p:nvSpPr>
        <p:spPr>
          <a:xfrm>
            <a:off x="4118326" y="5449156"/>
            <a:ext cx="567071" cy="571449"/>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9" name="直線單箭頭接點 38">
            <a:extLst>
              <a:ext uri="{FF2B5EF4-FFF2-40B4-BE49-F238E27FC236}">
                <a16:creationId xmlns:a16="http://schemas.microsoft.com/office/drawing/2014/main" id="{4DCF4DE9-9F8F-4810-971A-377008DFE4B2}"/>
              </a:ext>
            </a:extLst>
          </p:cNvPr>
          <p:cNvCxnSpPr>
            <a:cxnSpLocks/>
            <a:stCxn id="36" idx="3"/>
            <a:endCxn id="28" idx="1"/>
          </p:cNvCxnSpPr>
          <p:nvPr/>
        </p:nvCxnSpPr>
        <p:spPr>
          <a:xfrm flipV="1">
            <a:off x="4685397" y="3965539"/>
            <a:ext cx="3395748" cy="1092967"/>
          </a:xfrm>
          <a:prstGeom prst="straightConnector1">
            <a:avLst/>
          </a:prstGeom>
          <a:ln w="28575">
            <a:solidFill>
              <a:srgbClr val="D4200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DA328EB9-C1C0-4A3E-850D-127986FC42A7}"/>
              </a:ext>
            </a:extLst>
          </p:cNvPr>
          <p:cNvCxnSpPr>
            <a:cxnSpLocks/>
            <a:stCxn id="38" idx="3"/>
            <a:endCxn id="35" idx="1"/>
          </p:cNvCxnSpPr>
          <p:nvPr/>
        </p:nvCxnSpPr>
        <p:spPr>
          <a:xfrm flipV="1">
            <a:off x="4685397" y="4590499"/>
            <a:ext cx="2699838" cy="1144382"/>
          </a:xfrm>
          <a:prstGeom prst="straightConnector1">
            <a:avLst/>
          </a:prstGeom>
          <a:ln w="28575">
            <a:solidFill>
              <a:srgbClr val="D4200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559313"/>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04AE14D-0F11-4F4D-B5D2-D05530848FC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6095998" y="-3538"/>
            <a:ext cx="6096001" cy="6861538"/>
          </a:xfrm>
          <a:prstGeom prst="rect">
            <a:avLst/>
          </a:prstGeom>
        </p:spPr>
      </p:pic>
      <p:pic>
        <p:nvPicPr>
          <p:cNvPr id="2" name="圖片 1">
            <a:extLst>
              <a:ext uri="{FF2B5EF4-FFF2-40B4-BE49-F238E27FC236}">
                <a16:creationId xmlns:a16="http://schemas.microsoft.com/office/drawing/2014/main" id="{61C0B8D9-C4DC-468A-A245-39C1A1EC002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1" y="0"/>
            <a:ext cx="6095998" cy="6858000"/>
          </a:xfrm>
          <a:prstGeom prst="rect">
            <a:avLst/>
          </a:prstGeom>
        </p:spPr>
      </p:pic>
      <p:sp>
        <p:nvSpPr>
          <p:cNvPr id="56" name="矩形 55"/>
          <p:cNvSpPr/>
          <p:nvPr/>
        </p:nvSpPr>
        <p:spPr>
          <a:xfrm>
            <a:off x="0" y="0"/>
            <a:ext cx="6095997" cy="6858000"/>
          </a:xfrm>
          <a:prstGeom prst="rect">
            <a:avLst/>
          </a:prstGeom>
          <a:solidFill>
            <a:srgbClr val="55B2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6096000" y="-3538"/>
            <a:ext cx="6096000" cy="6861538"/>
          </a:xfrm>
          <a:prstGeom prst="rect">
            <a:avLst/>
          </a:prstGeom>
          <a:solidFill>
            <a:srgbClr val="D4200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文本框 57"/>
          <p:cNvSpPr txBox="1"/>
          <p:nvPr/>
        </p:nvSpPr>
        <p:spPr>
          <a:xfrm>
            <a:off x="1845695" y="566393"/>
            <a:ext cx="1966686" cy="1015663"/>
          </a:xfrm>
          <a:prstGeom prst="rect">
            <a:avLst/>
          </a:prstGeom>
          <a:noFill/>
        </p:spPr>
        <p:txBody>
          <a:bodyPr wrap="square" rtlCol="0">
            <a:spAutoFit/>
          </a:bodyPr>
          <a:lstStyle/>
          <a:p>
            <a:pPr algn="ctr"/>
            <a:r>
              <a:rPr lang="en-US" altLang="zh-CN" sz="6000" dirty="0">
                <a:solidFill>
                  <a:schemeClr val="bg1"/>
                </a:solidFill>
                <a:latin typeface="Yu Gothic UI" panose="020B0500000000000000" pitchFamily="34" charset="-128"/>
                <a:ea typeface="Yu Gothic UI" panose="020B0500000000000000" pitchFamily="34" charset="-128"/>
              </a:rPr>
              <a:t>1</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64" name="文本框 63"/>
          <p:cNvSpPr txBox="1"/>
          <p:nvPr/>
        </p:nvSpPr>
        <p:spPr>
          <a:xfrm>
            <a:off x="1246914" y="2004661"/>
            <a:ext cx="4614409" cy="593752"/>
          </a:xfrm>
          <a:prstGeom prst="rect">
            <a:avLst/>
          </a:prstGeom>
          <a:noFill/>
        </p:spPr>
        <p:txBody>
          <a:bodyPr wrap="square" rtlCol="0">
            <a:spAutoFit/>
          </a:bodyPr>
          <a:lstStyle/>
          <a:p>
            <a:pPr>
              <a:lnSpc>
                <a:spcPct val="130000"/>
              </a:lnSpc>
            </a:pPr>
            <a:r>
              <a:rPr lang="en-CA" altLang="zh-CN" sz="2800" dirty="0">
                <a:solidFill>
                  <a:schemeClr val="bg1"/>
                </a:solidFill>
                <a:latin typeface="Yu Gothic UI" panose="020B0500000000000000" pitchFamily="34" charset="-128"/>
                <a:ea typeface="Yu Gothic UI" panose="020B0500000000000000" pitchFamily="34" charset="-128"/>
              </a:rPr>
              <a:t>I like burgers</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69" name="文本框 68"/>
          <p:cNvSpPr txBox="1"/>
          <p:nvPr/>
        </p:nvSpPr>
        <p:spPr>
          <a:xfrm>
            <a:off x="8160656" y="566393"/>
            <a:ext cx="1966686" cy="1015663"/>
          </a:xfrm>
          <a:prstGeom prst="rect">
            <a:avLst/>
          </a:prstGeom>
          <a:noFill/>
        </p:spPr>
        <p:txBody>
          <a:bodyPr wrap="square" rtlCol="0">
            <a:spAutoFit/>
          </a:bodyPr>
          <a:lstStyle/>
          <a:p>
            <a:pPr algn="ctr"/>
            <a:r>
              <a:rPr lang="en-US" altLang="zh-CN" sz="6000" dirty="0">
                <a:solidFill>
                  <a:schemeClr val="bg1"/>
                </a:solidFill>
                <a:latin typeface="Yu Gothic UI" panose="020B0500000000000000" pitchFamily="34" charset="-128"/>
                <a:ea typeface="Yu Gothic UI" panose="020B0500000000000000" pitchFamily="34" charset="-128"/>
              </a:rPr>
              <a:t>0</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20" name="文本框 63">
            <a:extLst>
              <a:ext uri="{FF2B5EF4-FFF2-40B4-BE49-F238E27FC236}">
                <a16:creationId xmlns:a16="http://schemas.microsoft.com/office/drawing/2014/main" id="{5175D766-E6F9-489E-B69E-095AC8396FF6}"/>
              </a:ext>
            </a:extLst>
          </p:cNvPr>
          <p:cNvSpPr txBox="1"/>
          <p:nvPr/>
        </p:nvSpPr>
        <p:spPr>
          <a:xfrm>
            <a:off x="1246914" y="2791465"/>
            <a:ext cx="4508428" cy="954107"/>
          </a:xfrm>
          <a:prstGeom prst="rect">
            <a:avLst/>
          </a:prstGeom>
          <a:noFill/>
        </p:spPr>
        <p:txBody>
          <a:bodyPr wrap="square" rtlCol="0">
            <a:spAutoFit/>
          </a:bodyPr>
          <a:lstStyle/>
          <a:p>
            <a:r>
              <a:rPr lang="en-CA" altLang="zh-CN" sz="2800" dirty="0">
                <a:solidFill>
                  <a:schemeClr val="bg1"/>
                </a:solidFill>
                <a:latin typeface="Yu Gothic UI" panose="020B0500000000000000" pitchFamily="34" charset="-128"/>
                <a:ea typeface="Yu Gothic UI" panose="020B0500000000000000" pitchFamily="34" charset="-128"/>
              </a:rPr>
              <a:t>There’s a burger restaurant! I’ll have a try!</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21" name="文本框 63">
            <a:extLst>
              <a:ext uri="{FF2B5EF4-FFF2-40B4-BE49-F238E27FC236}">
                <a16:creationId xmlns:a16="http://schemas.microsoft.com/office/drawing/2014/main" id="{BFCDC21A-6302-48F1-9694-7EF27A864234}"/>
              </a:ext>
            </a:extLst>
          </p:cNvPr>
          <p:cNvSpPr txBox="1"/>
          <p:nvPr/>
        </p:nvSpPr>
        <p:spPr>
          <a:xfrm>
            <a:off x="1243105" y="3938624"/>
            <a:ext cx="4508428" cy="954107"/>
          </a:xfrm>
          <a:prstGeom prst="rect">
            <a:avLst/>
          </a:prstGeom>
          <a:noFill/>
        </p:spPr>
        <p:txBody>
          <a:bodyPr wrap="square" rtlCol="0">
            <a:spAutoFit/>
          </a:bodyPr>
          <a:lstStyle/>
          <a:p>
            <a:r>
              <a:rPr lang="en-CA" altLang="zh-CN" sz="2800" dirty="0">
                <a:solidFill>
                  <a:schemeClr val="bg1"/>
                </a:solidFill>
                <a:latin typeface="Yu Gothic UI" panose="020B0500000000000000" pitchFamily="34" charset="-128"/>
                <a:ea typeface="Yu Gothic UI" panose="020B0500000000000000" pitchFamily="34" charset="-128"/>
              </a:rPr>
              <a:t>The burger from that restaurant is disgusting!</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22" name="文本框 63">
            <a:extLst>
              <a:ext uri="{FF2B5EF4-FFF2-40B4-BE49-F238E27FC236}">
                <a16:creationId xmlns:a16="http://schemas.microsoft.com/office/drawing/2014/main" id="{D60B9407-FAF4-48C4-8EC5-4F2AFE4B6BF4}"/>
              </a:ext>
            </a:extLst>
          </p:cNvPr>
          <p:cNvSpPr txBox="1"/>
          <p:nvPr/>
        </p:nvSpPr>
        <p:spPr>
          <a:xfrm>
            <a:off x="1243105" y="5085783"/>
            <a:ext cx="4508428" cy="954107"/>
          </a:xfrm>
          <a:prstGeom prst="rect">
            <a:avLst/>
          </a:prstGeom>
          <a:noFill/>
        </p:spPr>
        <p:txBody>
          <a:bodyPr wrap="square" rtlCol="0">
            <a:spAutoFit/>
          </a:bodyPr>
          <a:lstStyle/>
          <a:p>
            <a:r>
              <a:rPr lang="en-CA" altLang="zh-CN" sz="2800" dirty="0">
                <a:solidFill>
                  <a:schemeClr val="bg1"/>
                </a:solidFill>
                <a:latin typeface="Yu Gothic UI" panose="020B0500000000000000" pitchFamily="34" charset="-128"/>
                <a:ea typeface="Yu Gothic UI" panose="020B0500000000000000" pitchFamily="34" charset="-128"/>
              </a:rPr>
              <a:t>I’ll post a 1 star review for that restaurant on Yelp. </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26" name="文本框 63">
            <a:extLst>
              <a:ext uri="{FF2B5EF4-FFF2-40B4-BE49-F238E27FC236}">
                <a16:creationId xmlns:a16="http://schemas.microsoft.com/office/drawing/2014/main" id="{A46EB1DF-625D-44D8-B196-D223246D7376}"/>
              </a:ext>
            </a:extLst>
          </p:cNvPr>
          <p:cNvSpPr txBox="1"/>
          <p:nvPr/>
        </p:nvSpPr>
        <p:spPr>
          <a:xfrm>
            <a:off x="7342912" y="2004661"/>
            <a:ext cx="4614409" cy="593752"/>
          </a:xfrm>
          <a:prstGeom prst="rect">
            <a:avLst/>
          </a:prstGeom>
          <a:noFill/>
        </p:spPr>
        <p:txBody>
          <a:bodyPr wrap="square" rtlCol="0">
            <a:spAutoFit/>
          </a:bodyPr>
          <a:lstStyle/>
          <a:p>
            <a:pPr>
              <a:lnSpc>
                <a:spcPct val="130000"/>
              </a:lnSpc>
            </a:pPr>
            <a:r>
              <a:rPr lang="en-CA" altLang="zh-CN" sz="2800" dirty="0">
                <a:solidFill>
                  <a:schemeClr val="bg1"/>
                </a:solidFill>
                <a:latin typeface="Yu Gothic UI" panose="020B0500000000000000" pitchFamily="34" charset="-128"/>
                <a:ea typeface="Yu Gothic UI" panose="020B0500000000000000" pitchFamily="34" charset="-128"/>
              </a:rPr>
              <a:t>I hate Chinese food</a:t>
            </a:r>
            <a:endParaRPr lang="zh-CN" altLang="en-US" sz="2800" dirty="0">
              <a:solidFill>
                <a:schemeClr val="bg1"/>
              </a:solidFill>
              <a:latin typeface="Yu Gothic UI" panose="020B0500000000000000" pitchFamily="34" charset="-128"/>
              <a:ea typeface="Yu Gothic UI" panose="020B0500000000000000" pitchFamily="34" charset="-128"/>
            </a:endParaRPr>
          </a:p>
        </p:txBody>
      </p:sp>
      <p:sp>
        <p:nvSpPr>
          <p:cNvPr id="28" name="文本框 63">
            <a:extLst>
              <a:ext uri="{FF2B5EF4-FFF2-40B4-BE49-F238E27FC236}">
                <a16:creationId xmlns:a16="http://schemas.microsoft.com/office/drawing/2014/main" id="{8B897BF1-2310-434F-BF0B-59A3E0AC2A8F}"/>
              </a:ext>
            </a:extLst>
          </p:cNvPr>
          <p:cNvSpPr txBox="1"/>
          <p:nvPr/>
        </p:nvSpPr>
        <p:spPr>
          <a:xfrm>
            <a:off x="7342913" y="2791465"/>
            <a:ext cx="4517394" cy="1384995"/>
          </a:xfrm>
          <a:prstGeom prst="rect">
            <a:avLst/>
          </a:prstGeom>
          <a:noFill/>
        </p:spPr>
        <p:txBody>
          <a:bodyPr wrap="square" rtlCol="0">
            <a:spAutoFit/>
          </a:bodyPr>
          <a:lstStyle/>
          <a:p>
            <a:r>
              <a:rPr lang="en-CA" altLang="zh-CN" sz="2800" dirty="0">
                <a:solidFill>
                  <a:schemeClr val="bg1"/>
                </a:solidFill>
                <a:latin typeface="Yu Gothic UI" panose="020B0500000000000000" pitchFamily="34" charset="-128"/>
                <a:ea typeface="Yu Gothic UI" panose="020B0500000000000000" pitchFamily="34" charset="-128"/>
              </a:rPr>
              <a:t>There’s a Chinese restaurant, I definitely don’t want to have a try. </a:t>
            </a:r>
            <a:endParaRPr lang="zh-CN" altLang="en-US" sz="2800" dirty="0">
              <a:solidFill>
                <a:schemeClr val="bg1"/>
              </a:solidFill>
              <a:latin typeface="Yu Gothic UI" panose="020B0500000000000000" pitchFamily="34" charset="-128"/>
              <a:ea typeface="Yu Gothic UI" panose="020B0500000000000000" pitchFamily="34" charset="-128"/>
            </a:endParaRPr>
          </a:p>
        </p:txBody>
      </p:sp>
      <p:pic>
        <p:nvPicPr>
          <p:cNvPr id="5" name="圖片 4" descr="一張含有 向量圖形 的圖片&#10;&#10;自動產生的描述">
            <a:extLst>
              <a:ext uri="{FF2B5EF4-FFF2-40B4-BE49-F238E27FC236}">
                <a16:creationId xmlns:a16="http://schemas.microsoft.com/office/drawing/2014/main" id="{8B2BB02E-3EAA-46BA-81FC-A8A587784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4" y="1809016"/>
            <a:ext cx="7407282" cy="4334632"/>
          </a:xfrm>
          <a:prstGeom prst="rect">
            <a:avLst/>
          </a:prstGeom>
        </p:spPr>
      </p:pic>
    </p:spTree>
    <p:extLst>
      <p:ext uri="{BB962C8B-B14F-4D97-AF65-F5344CB8AC3E}">
        <p14:creationId xmlns:p14="http://schemas.microsoft.com/office/powerpoint/2010/main" val="869692916"/>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A27421D7-B062-4D36-8DE5-DD0CF13DEE4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17698" y="3367740"/>
            <a:ext cx="3348923" cy="2657875"/>
          </a:xfrm>
          <a:prstGeom prst="rect">
            <a:avLst/>
          </a:prstGeom>
        </p:spPr>
      </p:pic>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048177"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Train-Validation-Test Split</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 name="文字方塊 1">
            <a:extLst>
              <a:ext uri="{FF2B5EF4-FFF2-40B4-BE49-F238E27FC236}">
                <a16:creationId xmlns:a16="http://schemas.microsoft.com/office/drawing/2014/main" id="{E1851A79-8317-49C7-9406-E0DAF1FB26D4}"/>
              </a:ext>
            </a:extLst>
          </p:cNvPr>
          <p:cNvSpPr txBox="1"/>
          <p:nvPr/>
        </p:nvSpPr>
        <p:spPr>
          <a:xfrm>
            <a:off x="546847" y="2241175"/>
            <a:ext cx="11038796" cy="646331"/>
          </a:xfrm>
          <a:prstGeom prst="rect">
            <a:avLst/>
          </a:prstGeom>
          <a:noFill/>
        </p:spPr>
        <p:txBody>
          <a:bodyPr wrap="square" rtlCol="0">
            <a:spAutoFit/>
          </a:bodyPr>
          <a:lstStyle/>
          <a:p>
            <a:pPr>
              <a:spcBef>
                <a:spcPts val="1200"/>
              </a:spcBef>
            </a:pPr>
            <a:r>
              <a:rPr lang="en-CA" dirty="0">
                <a:latin typeface="Yu Gothic UI" panose="020B0500000000000000" pitchFamily="34" charset="-128"/>
                <a:ea typeface="Yu Gothic UI" panose="020B0500000000000000" pitchFamily="34" charset="-128"/>
              </a:rPr>
              <a:t>Put the latest review of each user into the test set, put the second latest review of each user into the validation set, the other reviews are in the training set. </a:t>
            </a:r>
          </a:p>
        </p:txBody>
      </p:sp>
      <p:pic>
        <p:nvPicPr>
          <p:cNvPr id="6" name="圖片 5">
            <a:extLst>
              <a:ext uri="{FF2B5EF4-FFF2-40B4-BE49-F238E27FC236}">
                <a16:creationId xmlns:a16="http://schemas.microsoft.com/office/drawing/2014/main" id="{6FF21BF8-D5AB-405D-BA7B-88B7C541B0CD}"/>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750573" y="3012602"/>
            <a:ext cx="3348603" cy="1547399"/>
          </a:xfrm>
          <a:prstGeom prst="rect">
            <a:avLst/>
          </a:prstGeom>
        </p:spPr>
      </p:pic>
      <p:pic>
        <p:nvPicPr>
          <p:cNvPr id="8" name="圖片 7">
            <a:extLst>
              <a:ext uri="{FF2B5EF4-FFF2-40B4-BE49-F238E27FC236}">
                <a16:creationId xmlns:a16="http://schemas.microsoft.com/office/drawing/2014/main" id="{D5E6F6DD-A946-4FC9-B474-6AB7E7802742}"/>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5750572" y="4470944"/>
            <a:ext cx="3348604" cy="975481"/>
          </a:xfrm>
          <a:prstGeom prst="rect">
            <a:avLst/>
          </a:prstGeom>
        </p:spPr>
      </p:pic>
      <p:pic>
        <p:nvPicPr>
          <p:cNvPr id="11" name="圖片 10">
            <a:extLst>
              <a:ext uri="{FF2B5EF4-FFF2-40B4-BE49-F238E27FC236}">
                <a16:creationId xmlns:a16="http://schemas.microsoft.com/office/drawing/2014/main" id="{555F7622-5A95-4804-B952-8BCAC1079117}"/>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5750573" y="5372975"/>
            <a:ext cx="3348604" cy="975480"/>
          </a:xfrm>
          <a:prstGeom prst="rect">
            <a:avLst/>
          </a:prstGeom>
        </p:spPr>
      </p:pic>
      <p:sp>
        <p:nvSpPr>
          <p:cNvPr id="48" name="矩形 47">
            <a:extLst>
              <a:ext uri="{FF2B5EF4-FFF2-40B4-BE49-F238E27FC236}">
                <a16:creationId xmlns:a16="http://schemas.microsoft.com/office/drawing/2014/main" id="{9A4D810C-05F6-4224-8BE1-0CF0145B4FB9}"/>
              </a:ext>
            </a:extLst>
          </p:cNvPr>
          <p:cNvSpPr/>
          <p:nvPr/>
        </p:nvSpPr>
        <p:spPr>
          <a:xfrm>
            <a:off x="2079812" y="3685123"/>
            <a:ext cx="3119716" cy="1057206"/>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矩形 48">
            <a:extLst>
              <a:ext uri="{FF2B5EF4-FFF2-40B4-BE49-F238E27FC236}">
                <a16:creationId xmlns:a16="http://schemas.microsoft.com/office/drawing/2014/main" id="{44440183-5BBD-4770-964B-5971DF10D696}"/>
              </a:ext>
            </a:extLst>
          </p:cNvPr>
          <p:cNvSpPr/>
          <p:nvPr/>
        </p:nvSpPr>
        <p:spPr>
          <a:xfrm>
            <a:off x="2079812" y="4806571"/>
            <a:ext cx="3119716" cy="495596"/>
          </a:xfrm>
          <a:prstGeom prst="rect">
            <a:avLst/>
          </a:prstGeom>
          <a:noFill/>
          <a:ln w="38100">
            <a:solidFill>
              <a:srgbClr val="D175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矩形 49">
            <a:extLst>
              <a:ext uri="{FF2B5EF4-FFF2-40B4-BE49-F238E27FC236}">
                <a16:creationId xmlns:a16="http://schemas.microsoft.com/office/drawing/2014/main" id="{532E6D30-9A94-4B07-96D3-5BE599198D56}"/>
              </a:ext>
            </a:extLst>
          </p:cNvPr>
          <p:cNvSpPr/>
          <p:nvPr/>
        </p:nvSpPr>
        <p:spPr>
          <a:xfrm>
            <a:off x="2079812" y="5374084"/>
            <a:ext cx="3119716" cy="495596"/>
          </a:xfrm>
          <a:prstGeom prst="rect">
            <a:avLst/>
          </a:prstGeom>
          <a:noFill/>
          <a:ln w="38100">
            <a:solidFill>
              <a:srgbClr val="9864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矩形 50">
            <a:extLst>
              <a:ext uri="{FF2B5EF4-FFF2-40B4-BE49-F238E27FC236}">
                <a16:creationId xmlns:a16="http://schemas.microsoft.com/office/drawing/2014/main" id="{D533CDD2-872B-4F91-9606-C11B8F307E83}"/>
              </a:ext>
            </a:extLst>
          </p:cNvPr>
          <p:cNvSpPr/>
          <p:nvPr/>
        </p:nvSpPr>
        <p:spPr>
          <a:xfrm>
            <a:off x="5918188" y="3328437"/>
            <a:ext cx="3119716" cy="1057206"/>
          </a:xfrm>
          <a:prstGeom prst="rect">
            <a:avLst/>
          </a:prstGeom>
          <a:noFill/>
          <a:ln w="3810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矩形 51">
            <a:extLst>
              <a:ext uri="{FF2B5EF4-FFF2-40B4-BE49-F238E27FC236}">
                <a16:creationId xmlns:a16="http://schemas.microsoft.com/office/drawing/2014/main" id="{391860F9-3BCA-4B67-9C48-6AB51D449D0C}"/>
              </a:ext>
            </a:extLst>
          </p:cNvPr>
          <p:cNvSpPr/>
          <p:nvPr/>
        </p:nvSpPr>
        <p:spPr>
          <a:xfrm>
            <a:off x="5918188" y="4786374"/>
            <a:ext cx="3119716" cy="495596"/>
          </a:xfrm>
          <a:prstGeom prst="rect">
            <a:avLst/>
          </a:prstGeom>
          <a:noFill/>
          <a:ln w="38100">
            <a:solidFill>
              <a:srgbClr val="D175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矩形 52">
            <a:extLst>
              <a:ext uri="{FF2B5EF4-FFF2-40B4-BE49-F238E27FC236}">
                <a16:creationId xmlns:a16="http://schemas.microsoft.com/office/drawing/2014/main" id="{6797AB7F-E8EA-4DC2-852B-CC8F2080B998}"/>
              </a:ext>
            </a:extLst>
          </p:cNvPr>
          <p:cNvSpPr/>
          <p:nvPr/>
        </p:nvSpPr>
        <p:spPr>
          <a:xfrm>
            <a:off x="5918188" y="5687709"/>
            <a:ext cx="3119716" cy="495596"/>
          </a:xfrm>
          <a:prstGeom prst="rect">
            <a:avLst/>
          </a:prstGeom>
          <a:noFill/>
          <a:ln w="38100">
            <a:solidFill>
              <a:srgbClr val="9864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54" name="直線單箭頭接點 53">
            <a:extLst>
              <a:ext uri="{FF2B5EF4-FFF2-40B4-BE49-F238E27FC236}">
                <a16:creationId xmlns:a16="http://schemas.microsoft.com/office/drawing/2014/main" id="{2362C943-EE67-4F24-A5C3-86F1C211E6E9}"/>
              </a:ext>
            </a:extLst>
          </p:cNvPr>
          <p:cNvCxnSpPr>
            <a:cxnSpLocks/>
            <a:stCxn id="48" idx="3"/>
            <a:endCxn id="51" idx="1"/>
          </p:cNvCxnSpPr>
          <p:nvPr/>
        </p:nvCxnSpPr>
        <p:spPr>
          <a:xfrm flipV="1">
            <a:off x="5199528" y="3857040"/>
            <a:ext cx="718660" cy="356686"/>
          </a:xfrm>
          <a:prstGeom prst="straightConnector1">
            <a:avLst/>
          </a:prstGeom>
          <a:ln w="28575">
            <a:solidFill>
              <a:srgbClr val="D4200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E3B35B91-460E-44DA-B8A2-91F4CD58614D}"/>
              </a:ext>
            </a:extLst>
          </p:cNvPr>
          <p:cNvCxnSpPr>
            <a:cxnSpLocks/>
            <a:stCxn id="49" idx="3"/>
            <a:endCxn id="52" idx="1"/>
          </p:cNvCxnSpPr>
          <p:nvPr/>
        </p:nvCxnSpPr>
        <p:spPr>
          <a:xfrm flipV="1">
            <a:off x="5199528" y="5034172"/>
            <a:ext cx="718660" cy="20197"/>
          </a:xfrm>
          <a:prstGeom prst="straightConnector1">
            <a:avLst/>
          </a:prstGeom>
          <a:ln w="28575">
            <a:solidFill>
              <a:srgbClr val="D1758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32DDBFE5-ADD0-4240-A9A9-76048D2E66B3}"/>
              </a:ext>
            </a:extLst>
          </p:cNvPr>
          <p:cNvCxnSpPr>
            <a:cxnSpLocks/>
            <a:stCxn id="50" idx="3"/>
            <a:endCxn id="53" idx="1"/>
          </p:cNvCxnSpPr>
          <p:nvPr/>
        </p:nvCxnSpPr>
        <p:spPr>
          <a:xfrm>
            <a:off x="5199528" y="5621882"/>
            <a:ext cx="718660" cy="313625"/>
          </a:xfrm>
          <a:prstGeom prst="straightConnector1">
            <a:avLst/>
          </a:prstGeom>
          <a:ln w="28575">
            <a:solidFill>
              <a:srgbClr val="98649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E0921603-9ECB-4569-8484-E5750399B9E0}"/>
              </a:ext>
            </a:extLst>
          </p:cNvPr>
          <p:cNvSpPr txBox="1"/>
          <p:nvPr/>
        </p:nvSpPr>
        <p:spPr>
          <a:xfrm>
            <a:off x="9099177" y="3628281"/>
            <a:ext cx="1449578" cy="369332"/>
          </a:xfrm>
          <a:prstGeom prst="rect">
            <a:avLst/>
          </a:prstGeom>
          <a:noFill/>
        </p:spPr>
        <p:txBody>
          <a:bodyPr wrap="square" rtlCol="0">
            <a:spAutoFit/>
          </a:bodyPr>
          <a:lstStyle/>
          <a:p>
            <a:r>
              <a:rPr lang="en-CA" dirty="0">
                <a:solidFill>
                  <a:srgbClr val="D42002"/>
                </a:solidFill>
                <a:latin typeface="Yu Gothic UI" panose="020B0500000000000000" pitchFamily="34" charset="-128"/>
                <a:ea typeface="Yu Gothic UI" panose="020B0500000000000000" pitchFamily="34" charset="-128"/>
              </a:rPr>
              <a:t>Training</a:t>
            </a:r>
          </a:p>
        </p:txBody>
      </p:sp>
      <p:sp>
        <p:nvSpPr>
          <p:cNvPr id="58" name="文字方塊 57">
            <a:extLst>
              <a:ext uri="{FF2B5EF4-FFF2-40B4-BE49-F238E27FC236}">
                <a16:creationId xmlns:a16="http://schemas.microsoft.com/office/drawing/2014/main" id="{F4ABCC0D-0208-462C-B276-23C9878F387F}"/>
              </a:ext>
            </a:extLst>
          </p:cNvPr>
          <p:cNvSpPr txBox="1"/>
          <p:nvPr/>
        </p:nvSpPr>
        <p:spPr>
          <a:xfrm>
            <a:off x="9099177" y="4859604"/>
            <a:ext cx="1449578" cy="369332"/>
          </a:xfrm>
          <a:prstGeom prst="rect">
            <a:avLst/>
          </a:prstGeom>
          <a:noFill/>
        </p:spPr>
        <p:txBody>
          <a:bodyPr wrap="square" rtlCol="0">
            <a:spAutoFit/>
          </a:bodyPr>
          <a:lstStyle/>
          <a:p>
            <a:r>
              <a:rPr lang="en-CA" dirty="0">
                <a:solidFill>
                  <a:srgbClr val="D1758E"/>
                </a:solidFill>
                <a:latin typeface="Yu Gothic UI" panose="020B0500000000000000" pitchFamily="34" charset="-128"/>
                <a:ea typeface="Yu Gothic UI" panose="020B0500000000000000" pitchFamily="34" charset="-128"/>
              </a:rPr>
              <a:t>Validation</a:t>
            </a:r>
          </a:p>
        </p:txBody>
      </p:sp>
      <p:sp>
        <p:nvSpPr>
          <p:cNvPr id="59" name="文字方塊 58">
            <a:extLst>
              <a:ext uri="{FF2B5EF4-FFF2-40B4-BE49-F238E27FC236}">
                <a16:creationId xmlns:a16="http://schemas.microsoft.com/office/drawing/2014/main" id="{5F62C60F-8D35-4C7A-8286-C623D7DF2A7D}"/>
              </a:ext>
            </a:extLst>
          </p:cNvPr>
          <p:cNvSpPr txBox="1"/>
          <p:nvPr/>
        </p:nvSpPr>
        <p:spPr>
          <a:xfrm>
            <a:off x="9099177" y="5741114"/>
            <a:ext cx="1449578" cy="369332"/>
          </a:xfrm>
          <a:prstGeom prst="rect">
            <a:avLst/>
          </a:prstGeom>
          <a:noFill/>
        </p:spPr>
        <p:txBody>
          <a:bodyPr wrap="square" rtlCol="0">
            <a:spAutoFit/>
          </a:bodyPr>
          <a:lstStyle/>
          <a:p>
            <a:r>
              <a:rPr lang="en-CA" dirty="0">
                <a:solidFill>
                  <a:srgbClr val="986491"/>
                </a:solidFill>
                <a:latin typeface="Yu Gothic UI" panose="020B0500000000000000" pitchFamily="34" charset="-128"/>
                <a:ea typeface="Yu Gothic UI" panose="020B0500000000000000" pitchFamily="34" charset="-128"/>
              </a:rPr>
              <a:t>Test</a:t>
            </a:r>
          </a:p>
        </p:txBody>
      </p:sp>
    </p:spTree>
    <p:extLst>
      <p:ext uri="{BB962C8B-B14F-4D97-AF65-F5344CB8AC3E}">
        <p14:creationId xmlns:p14="http://schemas.microsoft.com/office/powerpoint/2010/main" val="663259852"/>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048177"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Training Set</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4" name="圖片 3">
            <a:extLst>
              <a:ext uri="{FF2B5EF4-FFF2-40B4-BE49-F238E27FC236}">
                <a16:creationId xmlns:a16="http://schemas.microsoft.com/office/drawing/2014/main" id="{3A4B48D2-6D21-4525-903A-F148DF20185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63551" y="3872246"/>
            <a:ext cx="2223271" cy="1654324"/>
          </a:xfrm>
          <a:prstGeom prst="rect">
            <a:avLst/>
          </a:prstGeom>
        </p:spPr>
      </p:pic>
      <p:sp>
        <p:nvSpPr>
          <p:cNvPr id="28" name="文字方塊 27">
            <a:extLst>
              <a:ext uri="{FF2B5EF4-FFF2-40B4-BE49-F238E27FC236}">
                <a16:creationId xmlns:a16="http://schemas.microsoft.com/office/drawing/2014/main" id="{76C0F88E-8C9C-4837-B585-A25002EB1632}"/>
              </a:ext>
            </a:extLst>
          </p:cNvPr>
          <p:cNvSpPr txBox="1"/>
          <p:nvPr/>
        </p:nvSpPr>
        <p:spPr>
          <a:xfrm>
            <a:off x="546847" y="2241175"/>
            <a:ext cx="11038796" cy="646331"/>
          </a:xfrm>
          <a:prstGeom prst="rect">
            <a:avLst/>
          </a:prstGeom>
          <a:noFill/>
        </p:spPr>
        <p:txBody>
          <a:bodyPr wrap="square" rtlCol="0">
            <a:spAutoFit/>
          </a:bodyPr>
          <a:lstStyle/>
          <a:p>
            <a:pPr>
              <a:spcBef>
                <a:spcPts val="1200"/>
              </a:spcBef>
            </a:pPr>
            <a:r>
              <a:rPr lang="en-CA" dirty="0">
                <a:latin typeface="Yu Gothic UI" panose="020B0500000000000000" pitchFamily="34" charset="-128"/>
                <a:ea typeface="Yu Gothic UI" panose="020B0500000000000000" pitchFamily="34" charset="-128"/>
              </a:rPr>
              <a:t>For each review in the training set, randomly sample 4 restaurants that have not been reviewed by the user as not interested. </a:t>
            </a:r>
          </a:p>
        </p:txBody>
      </p:sp>
      <p:pic>
        <p:nvPicPr>
          <p:cNvPr id="7" name="圖片 6">
            <a:extLst>
              <a:ext uri="{FF2B5EF4-FFF2-40B4-BE49-F238E27FC236}">
                <a16:creationId xmlns:a16="http://schemas.microsoft.com/office/drawing/2014/main" id="{389946BC-FE87-45A7-AD58-50D18888019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558672" y="2991012"/>
            <a:ext cx="4336431" cy="3411846"/>
          </a:xfrm>
          <a:prstGeom prst="rect">
            <a:avLst/>
          </a:prstGeom>
        </p:spPr>
      </p:pic>
      <p:sp>
        <p:nvSpPr>
          <p:cNvPr id="35" name="箭头: 右 7">
            <a:extLst>
              <a:ext uri="{FF2B5EF4-FFF2-40B4-BE49-F238E27FC236}">
                <a16:creationId xmlns:a16="http://schemas.microsoft.com/office/drawing/2014/main" id="{F2AF43D7-1AB3-4974-84C6-DEC701564195}"/>
              </a:ext>
            </a:extLst>
          </p:cNvPr>
          <p:cNvSpPr/>
          <p:nvPr/>
        </p:nvSpPr>
        <p:spPr>
          <a:xfrm>
            <a:off x="4291276" y="4434789"/>
            <a:ext cx="1194920" cy="659819"/>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7430477"/>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048177"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Validation and Test Set</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8" name="文字方塊 27">
            <a:extLst>
              <a:ext uri="{FF2B5EF4-FFF2-40B4-BE49-F238E27FC236}">
                <a16:creationId xmlns:a16="http://schemas.microsoft.com/office/drawing/2014/main" id="{76C0F88E-8C9C-4837-B585-A25002EB1632}"/>
              </a:ext>
            </a:extLst>
          </p:cNvPr>
          <p:cNvSpPr txBox="1"/>
          <p:nvPr/>
        </p:nvSpPr>
        <p:spPr>
          <a:xfrm>
            <a:off x="546847" y="2241175"/>
            <a:ext cx="11038796" cy="646331"/>
          </a:xfrm>
          <a:prstGeom prst="rect">
            <a:avLst/>
          </a:prstGeom>
          <a:noFill/>
        </p:spPr>
        <p:txBody>
          <a:bodyPr wrap="square" rtlCol="0">
            <a:spAutoFit/>
          </a:bodyPr>
          <a:lstStyle/>
          <a:p>
            <a:pPr>
              <a:spcBef>
                <a:spcPts val="1200"/>
              </a:spcBef>
            </a:pPr>
            <a:r>
              <a:rPr lang="en-CA" dirty="0">
                <a:latin typeface="Yu Gothic UI" panose="020B0500000000000000" pitchFamily="34" charset="-128"/>
                <a:ea typeface="Yu Gothic UI" panose="020B0500000000000000" pitchFamily="34" charset="-128"/>
              </a:rPr>
              <a:t>For each user in the validation and test set, randomly sample 99 restaurants that have not been reviewed by the user as unknown interactions. </a:t>
            </a:r>
          </a:p>
        </p:txBody>
      </p:sp>
      <p:sp>
        <p:nvSpPr>
          <p:cNvPr id="35" name="箭头: 右 7">
            <a:extLst>
              <a:ext uri="{FF2B5EF4-FFF2-40B4-BE49-F238E27FC236}">
                <a16:creationId xmlns:a16="http://schemas.microsoft.com/office/drawing/2014/main" id="{F2AF43D7-1AB3-4974-84C6-DEC701564195}"/>
              </a:ext>
            </a:extLst>
          </p:cNvPr>
          <p:cNvSpPr/>
          <p:nvPr/>
        </p:nvSpPr>
        <p:spPr>
          <a:xfrm>
            <a:off x="5187025" y="4491351"/>
            <a:ext cx="1194920" cy="659819"/>
          </a:xfrm>
          <a:prstGeom prst="rightArrow">
            <a:avLst/>
          </a:prstGeom>
          <a:solidFill>
            <a:srgbClr val="D42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圖片 5">
            <a:extLst>
              <a:ext uri="{FF2B5EF4-FFF2-40B4-BE49-F238E27FC236}">
                <a16:creationId xmlns:a16="http://schemas.microsoft.com/office/drawing/2014/main" id="{2A802CD5-C198-4722-B9D0-81272A4B5B7C}"/>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381945" y="2944068"/>
            <a:ext cx="2859579" cy="3339772"/>
          </a:xfrm>
          <a:prstGeom prst="rect">
            <a:avLst/>
          </a:prstGeom>
        </p:spPr>
      </p:pic>
      <p:pic>
        <p:nvPicPr>
          <p:cNvPr id="9" name="圖片 8">
            <a:extLst>
              <a:ext uri="{FF2B5EF4-FFF2-40B4-BE49-F238E27FC236}">
                <a16:creationId xmlns:a16="http://schemas.microsoft.com/office/drawing/2014/main" id="{A96529A0-A7F0-4B35-99E8-321EE26B8B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327446" y="4184363"/>
            <a:ext cx="2713502" cy="1273794"/>
          </a:xfrm>
          <a:prstGeom prst="rect">
            <a:avLst/>
          </a:prstGeom>
        </p:spPr>
      </p:pic>
    </p:spTree>
    <p:extLst>
      <p:ext uri="{BB962C8B-B14F-4D97-AF65-F5344CB8AC3E}">
        <p14:creationId xmlns:p14="http://schemas.microsoft.com/office/powerpoint/2010/main" val="374860160"/>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048177"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Evaluation Metric</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13" name="文字方塊 12">
            <a:extLst>
              <a:ext uri="{FF2B5EF4-FFF2-40B4-BE49-F238E27FC236}">
                <a16:creationId xmlns:a16="http://schemas.microsoft.com/office/drawing/2014/main" id="{AFA79814-EFF0-4957-A5B0-8D0E48DAB900}"/>
              </a:ext>
            </a:extLst>
          </p:cNvPr>
          <p:cNvSpPr txBox="1"/>
          <p:nvPr/>
        </p:nvSpPr>
        <p:spPr>
          <a:xfrm>
            <a:off x="546847" y="2241175"/>
            <a:ext cx="5549153" cy="2339102"/>
          </a:xfrm>
          <a:prstGeom prst="rect">
            <a:avLst/>
          </a:prstGeom>
          <a:noFill/>
        </p:spPr>
        <p:txBody>
          <a:bodyPr wrap="square" rtlCol="0">
            <a:spAutoFit/>
          </a:bodyPr>
          <a:lstStyle/>
          <a:p>
            <a:pPr>
              <a:spcBef>
                <a:spcPts val="1200"/>
              </a:spcBef>
            </a:pPr>
            <a:r>
              <a:rPr lang="en-CA" dirty="0">
                <a:latin typeface="Yu Gothic UI" panose="020B0500000000000000" pitchFamily="34" charset="-128"/>
                <a:ea typeface="Yu Gothic UI" panose="020B0500000000000000" pitchFamily="34" charset="-128"/>
              </a:rPr>
              <a:t>During the evaluation, for each user, recommend 10 items that he/she will be most interested in from the validation set and the test set. </a:t>
            </a:r>
          </a:p>
          <a:p>
            <a:pPr>
              <a:spcBef>
                <a:spcPts val="1200"/>
              </a:spcBef>
            </a:pPr>
            <a:r>
              <a:rPr lang="en-CA" dirty="0">
                <a:latin typeface="Yu Gothic UI" panose="020B0500000000000000" pitchFamily="34" charset="-128"/>
                <a:ea typeface="Yu Gothic UI" panose="020B0500000000000000" pitchFamily="34" charset="-128"/>
              </a:rPr>
              <a:t>The performance is judged by Hit Ratio (HR). </a:t>
            </a:r>
          </a:p>
          <a:p>
            <a:pPr>
              <a:spcBef>
                <a:spcPts val="1200"/>
              </a:spcBef>
            </a:pPr>
            <a:r>
              <a:rPr lang="en-CA" dirty="0">
                <a:latin typeface="Yu Gothic UI" panose="020B0500000000000000" pitchFamily="34" charset="-128"/>
                <a:ea typeface="Yu Gothic UI" panose="020B0500000000000000" pitchFamily="34" charset="-128"/>
              </a:rPr>
              <a:t>The HR is the percentage of users that have the reviewed restaurant in their top 10 recommendations. </a:t>
            </a:r>
          </a:p>
        </p:txBody>
      </p:sp>
      <p:grpSp>
        <p:nvGrpSpPr>
          <p:cNvPr id="14" name="群組 13">
            <a:extLst>
              <a:ext uri="{FF2B5EF4-FFF2-40B4-BE49-F238E27FC236}">
                <a16:creationId xmlns:a16="http://schemas.microsoft.com/office/drawing/2014/main" id="{DC9E4784-6F6F-467B-A3A5-CF5BC479EA91}"/>
              </a:ext>
            </a:extLst>
          </p:cNvPr>
          <p:cNvGrpSpPr/>
          <p:nvPr/>
        </p:nvGrpSpPr>
        <p:grpSpPr>
          <a:xfrm>
            <a:off x="7477026" y="1346089"/>
            <a:ext cx="3348923" cy="5077357"/>
            <a:chOff x="7258638" y="1331605"/>
            <a:chExt cx="3129699" cy="4744988"/>
          </a:xfrm>
        </p:grpSpPr>
        <p:pic>
          <p:nvPicPr>
            <p:cNvPr id="23" name="圖片 22">
              <a:extLst>
                <a:ext uri="{FF2B5EF4-FFF2-40B4-BE49-F238E27FC236}">
                  <a16:creationId xmlns:a16="http://schemas.microsoft.com/office/drawing/2014/main" id="{9E351EF0-69DF-40EB-95AD-3AD815AD8FE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278780" y="1331605"/>
              <a:ext cx="1327092" cy="622975"/>
            </a:xfrm>
            <a:prstGeom prst="rect">
              <a:avLst/>
            </a:prstGeom>
          </p:spPr>
        </p:pic>
        <p:grpSp>
          <p:nvGrpSpPr>
            <p:cNvPr id="12" name="群組 11">
              <a:extLst>
                <a:ext uri="{FF2B5EF4-FFF2-40B4-BE49-F238E27FC236}">
                  <a16:creationId xmlns:a16="http://schemas.microsoft.com/office/drawing/2014/main" id="{1FA82CD0-E4F3-491C-893B-5F9F45207B0F}"/>
                </a:ext>
              </a:extLst>
            </p:cNvPr>
            <p:cNvGrpSpPr/>
            <p:nvPr/>
          </p:nvGrpSpPr>
          <p:grpSpPr>
            <a:xfrm>
              <a:off x="7258638" y="1976588"/>
              <a:ext cx="2771478" cy="3906883"/>
              <a:chOff x="7098384" y="1976588"/>
              <a:chExt cx="3065314" cy="4321097"/>
            </a:xfrm>
          </p:grpSpPr>
          <p:pic>
            <p:nvPicPr>
              <p:cNvPr id="8" name="圖片 7">
                <a:extLst>
                  <a:ext uri="{FF2B5EF4-FFF2-40B4-BE49-F238E27FC236}">
                    <a16:creationId xmlns:a16="http://schemas.microsoft.com/office/drawing/2014/main" id="{6EFFC9DF-4758-4BDD-A53A-1F593FCB04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98384" y="1976589"/>
                <a:ext cx="1510029" cy="4321096"/>
              </a:xfrm>
              <a:prstGeom prst="rect">
                <a:avLst/>
              </a:prstGeom>
            </p:spPr>
          </p:pic>
          <p:pic>
            <p:nvPicPr>
              <p:cNvPr id="11" name="圖片 10">
                <a:extLst>
                  <a:ext uri="{FF2B5EF4-FFF2-40B4-BE49-F238E27FC236}">
                    <a16:creationId xmlns:a16="http://schemas.microsoft.com/office/drawing/2014/main" id="{7CE113B3-28B7-4380-9877-7627BAA6F84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653669" y="1976588"/>
                <a:ext cx="1510029" cy="4321094"/>
              </a:xfrm>
              <a:prstGeom prst="rect">
                <a:avLst/>
              </a:prstGeom>
            </p:spPr>
          </p:pic>
          <p:sp>
            <p:nvSpPr>
              <p:cNvPr id="24" name="矩形 23">
                <a:extLst>
                  <a:ext uri="{FF2B5EF4-FFF2-40B4-BE49-F238E27FC236}">
                    <a16:creationId xmlns:a16="http://schemas.microsoft.com/office/drawing/2014/main" id="{01CC59E7-86B8-48F1-A33D-6AB67EFDB152}"/>
                  </a:ext>
                </a:extLst>
              </p:cNvPr>
              <p:cNvSpPr/>
              <p:nvPr/>
            </p:nvSpPr>
            <p:spPr>
              <a:xfrm>
                <a:off x="7220932" y="3012808"/>
                <a:ext cx="1348034" cy="354648"/>
              </a:xfrm>
              <a:prstGeom prst="rect">
                <a:avLst/>
              </a:prstGeom>
              <a:noFill/>
              <a:ln w="19050">
                <a:solidFill>
                  <a:srgbClr val="D42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6" name="文字方塊 25">
              <a:extLst>
                <a:ext uri="{FF2B5EF4-FFF2-40B4-BE49-F238E27FC236}">
                  <a16:creationId xmlns:a16="http://schemas.microsoft.com/office/drawing/2014/main" id="{80395D5D-AAB8-449E-AA88-1688C5013DD0}"/>
                </a:ext>
              </a:extLst>
            </p:cNvPr>
            <p:cNvSpPr txBox="1"/>
            <p:nvPr/>
          </p:nvSpPr>
          <p:spPr>
            <a:xfrm>
              <a:off x="8637099" y="1458805"/>
              <a:ext cx="1751238" cy="307777"/>
            </a:xfrm>
            <a:prstGeom prst="rect">
              <a:avLst/>
            </a:prstGeom>
            <a:noFill/>
          </p:spPr>
          <p:txBody>
            <a:bodyPr wrap="square" rtlCol="0">
              <a:spAutoFit/>
            </a:bodyPr>
            <a:lstStyle/>
            <a:p>
              <a:r>
                <a:rPr lang="en-CA" sz="1400" dirty="0">
                  <a:latin typeface="Yu Gothic UI" panose="020B0500000000000000" pitchFamily="34" charset="-128"/>
                  <a:ea typeface="Yu Gothic UI" panose="020B0500000000000000" pitchFamily="34" charset="-128"/>
                </a:rPr>
                <a:t>Reviewed Item</a:t>
              </a:r>
            </a:p>
          </p:txBody>
        </p:sp>
        <p:sp>
          <p:nvSpPr>
            <p:cNvPr id="27" name="文字方塊 26">
              <a:extLst>
                <a:ext uri="{FF2B5EF4-FFF2-40B4-BE49-F238E27FC236}">
                  <a16:creationId xmlns:a16="http://schemas.microsoft.com/office/drawing/2014/main" id="{85F0D6AE-6C01-4258-840A-5EE023B1DC28}"/>
                </a:ext>
              </a:extLst>
            </p:cNvPr>
            <p:cNvSpPr txBox="1"/>
            <p:nvPr/>
          </p:nvSpPr>
          <p:spPr>
            <a:xfrm>
              <a:off x="7360012" y="5768816"/>
              <a:ext cx="1238974" cy="307777"/>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Hit</a:t>
              </a:r>
            </a:p>
          </p:txBody>
        </p:sp>
        <p:sp>
          <p:nvSpPr>
            <p:cNvPr id="36" name="文字方塊 35">
              <a:extLst>
                <a:ext uri="{FF2B5EF4-FFF2-40B4-BE49-F238E27FC236}">
                  <a16:creationId xmlns:a16="http://schemas.microsoft.com/office/drawing/2014/main" id="{68EE00FC-CEEF-4D2F-93B8-5C96C41B385F}"/>
                </a:ext>
              </a:extLst>
            </p:cNvPr>
            <p:cNvSpPr txBox="1"/>
            <p:nvPr/>
          </p:nvSpPr>
          <p:spPr>
            <a:xfrm>
              <a:off x="8727989" y="5768816"/>
              <a:ext cx="1238974" cy="307777"/>
            </a:xfrm>
            <a:prstGeom prst="rect">
              <a:avLst/>
            </a:prstGeom>
            <a:noFill/>
          </p:spPr>
          <p:txBody>
            <a:bodyPr wrap="square" rtlCol="0">
              <a:spAutoFit/>
            </a:bodyPr>
            <a:lstStyle/>
            <a:p>
              <a:pPr algn="ctr"/>
              <a:r>
                <a:rPr lang="en-CA" sz="1400" dirty="0">
                  <a:latin typeface="Yu Gothic UI" panose="020B0500000000000000" pitchFamily="34" charset="-128"/>
                  <a:ea typeface="Yu Gothic UI" panose="020B0500000000000000" pitchFamily="34" charset="-128"/>
                </a:rPr>
                <a:t>Not Hit</a:t>
              </a:r>
            </a:p>
          </p:txBody>
        </p:sp>
      </p:grpSp>
    </p:spTree>
    <p:extLst>
      <p:ext uri="{BB962C8B-B14F-4D97-AF65-F5344CB8AC3E}">
        <p14:creationId xmlns:p14="http://schemas.microsoft.com/office/powerpoint/2010/main" val="851019909"/>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Evaluation</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2" y="1346089"/>
            <a:ext cx="7048177"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Performances</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graphicFrame>
        <p:nvGraphicFramePr>
          <p:cNvPr id="19" name="图表 19">
            <a:extLst>
              <a:ext uri="{FF2B5EF4-FFF2-40B4-BE49-F238E27FC236}">
                <a16:creationId xmlns:a16="http://schemas.microsoft.com/office/drawing/2014/main" id="{C7275E57-04D8-4D7E-BC07-5438F4B8BCAC}"/>
              </a:ext>
            </a:extLst>
          </p:cNvPr>
          <p:cNvGraphicFramePr/>
          <p:nvPr>
            <p:extLst>
              <p:ext uri="{D42A27DB-BD31-4B8C-83A1-F6EECF244321}">
                <p14:modId xmlns:p14="http://schemas.microsoft.com/office/powerpoint/2010/main" val="536624958"/>
              </p:ext>
            </p:extLst>
          </p:nvPr>
        </p:nvGraphicFramePr>
        <p:xfrm>
          <a:off x="334964" y="2497718"/>
          <a:ext cx="5549154" cy="384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圖表 3">
            <a:extLst>
              <a:ext uri="{FF2B5EF4-FFF2-40B4-BE49-F238E27FC236}">
                <a16:creationId xmlns:a16="http://schemas.microsoft.com/office/drawing/2014/main" id="{A77CDE79-17F1-4879-9612-9DF3AB296A71}"/>
              </a:ext>
            </a:extLst>
          </p:cNvPr>
          <p:cNvGraphicFramePr/>
          <p:nvPr>
            <p:extLst>
              <p:ext uri="{D42A27DB-BD31-4B8C-83A1-F6EECF244321}">
                <p14:modId xmlns:p14="http://schemas.microsoft.com/office/powerpoint/2010/main" val="3109736598"/>
              </p:ext>
            </p:extLst>
          </p:nvPr>
        </p:nvGraphicFramePr>
        <p:xfrm>
          <a:off x="6307884" y="2812774"/>
          <a:ext cx="5337269" cy="3528517"/>
        </p:xfrm>
        <a:graphic>
          <a:graphicData uri="http://schemas.openxmlformats.org/drawingml/2006/chart">
            <c:chart xmlns:c="http://schemas.openxmlformats.org/drawingml/2006/chart" xmlns:r="http://schemas.openxmlformats.org/officeDocument/2006/relationships" r:id="rId4"/>
          </a:graphicData>
        </a:graphic>
      </p:graphicFrame>
      <p:sp>
        <p:nvSpPr>
          <p:cNvPr id="25" name="文字方塊 24">
            <a:extLst>
              <a:ext uri="{FF2B5EF4-FFF2-40B4-BE49-F238E27FC236}">
                <a16:creationId xmlns:a16="http://schemas.microsoft.com/office/drawing/2014/main" id="{F19961AE-183E-46E9-8B2A-B6F5F875D080}"/>
              </a:ext>
            </a:extLst>
          </p:cNvPr>
          <p:cNvSpPr txBox="1"/>
          <p:nvPr/>
        </p:nvSpPr>
        <p:spPr>
          <a:xfrm>
            <a:off x="1201636" y="2333050"/>
            <a:ext cx="3815809" cy="369332"/>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Performances on the validation set</a:t>
            </a:r>
          </a:p>
        </p:txBody>
      </p:sp>
      <p:sp>
        <p:nvSpPr>
          <p:cNvPr id="28" name="文字方塊 27">
            <a:extLst>
              <a:ext uri="{FF2B5EF4-FFF2-40B4-BE49-F238E27FC236}">
                <a16:creationId xmlns:a16="http://schemas.microsoft.com/office/drawing/2014/main" id="{EA1A6742-DFE8-4522-8A69-1BD6510A5584}"/>
              </a:ext>
            </a:extLst>
          </p:cNvPr>
          <p:cNvSpPr txBox="1"/>
          <p:nvPr/>
        </p:nvSpPr>
        <p:spPr>
          <a:xfrm>
            <a:off x="6307884" y="2333050"/>
            <a:ext cx="5337269" cy="369332"/>
          </a:xfrm>
          <a:prstGeom prst="rect">
            <a:avLst/>
          </a:prstGeom>
          <a:noFill/>
        </p:spPr>
        <p:txBody>
          <a:bodyPr wrap="square" rtlCol="0">
            <a:spAutoFit/>
          </a:bodyPr>
          <a:lstStyle/>
          <a:p>
            <a:pPr algn="ctr"/>
            <a:r>
              <a:rPr lang="en-CA" dirty="0">
                <a:latin typeface="Yu Gothic UI" panose="020B0500000000000000" pitchFamily="34" charset="-128"/>
                <a:ea typeface="Yu Gothic UI" panose="020B0500000000000000" pitchFamily="34" charset="-128"/>
              </a:rPr>
              <a:t>Performances on the validation set and</a:t>
            </a:r>
            <a:r>
              <a:rPr lang="zh-CN" altLang="en-US" dirty="0">
                <a:latin typeface="Yu Gothic UI" panose="020B0500000000000000" pitchFamily="34" charset="-128"/>
                <a:ea typeface="Yu Gothic UI" panose="020B0500000000000000" pitchFamily="34" charset="-128"/>
              </a:rPr>
              <a:t> </a:t>
            </a:r>
            <a:r>
              <a:rPr lang="en-CA" altLang="zh-CN" dirty="0">
                <a:latin typeface="Yu Gothic UI" panose="020B0500000000000000" pitchFamily="34" charset="-128"/>
                <a:ea typeface="Yu Gothic UI" panose="020B0500000000000000" pitchFamily="34" charset="-128"/>
              </a:rPr>
              <a:t>the</a:t>
            </a:r>
            <a:r>
              <a:rPr lang="zh-CN" altLang="en-US" dirty="0">
                <a:latin typeface="Yu Gothic UI" panose="020B0500000000000000" pitchFamily="34" charset="-128"/>
                <a:ea typeface="Yu Gothic UI" panose="020B0500000000000000" pitchFamily="34" charset="-128"/>
              </a:rPr>
              <a:t> </a:t>
            </a:r>
            <a:r>
              <a:rPr lang="en-CA" altLang="zh-CN" dirty="0">
                <a:latin typeface="Yu Gothic UI" panose="020B0500000000000000" pitchFamily="34" charset="-128"/>
                <a:ea typeface="Yu Gothic UI" panose="020B0500000000000000" pitchFamily="34" charset="-128"/>
              </a:rPr>
              <a:t>test</a:t>
            </a:r>
            <a:r>
              <a:rPr lang="zh-CN" altLang="en-US" dirty="0">
                <a:latin typeface="Yu Gothic UI" panose="020B0500000000000000" pitchFamily="34" charset="-128"/>
                <a:ea typeface="Yu Gothic UI" panose="020B0500000000000000" pitchFamily="34" charset="-128"/>
              </a:rPr>
              <a:t> </a:t>
            </a:r>
            <a:r>
              <a:rPr lang="en-CA" altLang="zh-CN" dirty="0">
                <a:latin typeface="Yu Gothic UI" panose="020B0500000000000000" pitchFamily="34" charset="-128"/>
                <a:ea typeface="Yu Gothic UI" panose="020B0500000000000000" pitchFamily="34" charset="-128"/>
              </a:rPr>
              <a:t>set</a:t>
            </a:r>
            <a:endParaRPr lang="en-CA" dirty="0">
              <a:latin typeface="Yu Gothic UI" panose="020B0500000000000000" pitchFamily="34" charset="-128"/>
              <a:ea typeface="Yu Gothic UI" panose="020B0500000000000000" pitchFamily="34" charset="-128"/>
            </a:endParaRPr>
          </a:p>
        </p:txBody>
      </p:sp>
      <p:sp>
        <p:nvSpPr>
          <p:cNvPr id="37" name="文本框 84">
            <a:extLst>
              <a:ext uri="{FF2B5EF4-FFF2-40B4-BE49-F238E27FC236}">
                <a16:creationId xmlns:a16="http://schemas.microsoft.com/office/drawing/2014/main" id="{77AA3E8E-3823-4C70-B838-C45334F2C7E7}"/>
              </a:ext>
            </a:extLst>
          </p:cNvPr>
          <p:cNvSpPr txBox="1"/>
          <p:nvPr/>
        </p:nvSpPr>
        <p:spPr>
          <a:xfrm>
            <a:off x="6991665" y="3303086"/>
            <a:ext cx="702285" cy="276999"/>
          </a:xfrm>
          <a:prstGeom prst="rect">
            <a:avLst/>
          </a:prstGeom>
          <a:noFill/>
        </p:spPr>
        <p:txBody>
          <a:bodyPr wrap="square" rtlCol="0">
            <a:spAutoFit/>
          </a:bodyPr>
          <a:lstStyle/>
          <a:p>
            <a:pPr algn="ctr"/>
            <a:r>
              <a:rPr lang="en-US" altLang="zh-CN" sz="1200" dirty="0">
                <a:solidFill>
                  <a:srgbClr val="D42002"/>
                </a:solidFill>
              </a:rPr>
              <a:t>0.49</a:t>
            </a:r>
            <a:endParaRPr lang="zh-CN" altLang="en-US" sz="1200" dirty="0">
              <a:solidFill>
                <a:srgbClr val="D42002"/>
              </a:solidFill>
            </a:endParaRPr>
          </a:p>
        </p:txBody>
      </p:sp>
      <p:sp>
        <p:nvSpPr>
          <p:cNvPr id="38" name="等腰三角形 37">
            <a:extLst>
              <a:ext uri="{FF2B5EF4-FFF2-40B4-BE49-F238E27FC236}">
                <a16:creationId xmlns:a16="http://schemas.microsoft.com/office/drawing/2014/main" id="{9BE2F494-F8AF-464C-820F-DA94779D9B06}"/>
              </a:ext>
            </a:extLst>
          </p:cNvPr>
          <p:cNvSpPr/>
          <p:nvPr/>
        </p:nvSpPr>
        <p:spPr>
          <a:xfrm rot="16200000" flipV="1">
            <a:off x="7502328" y="3405757"/>
            <a:ext cx="66066" cy="79280"/>
          </a:xfrm>
          <a:prstGeom prst="triangle">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84">
            <a:extLst>
              <a:ext uri="{FF2B5EF4-FFF2-40B4-BE49-F238E27FC236}">
                <a16:creationId xmlns:a16="http://schemas.microsoft.com/office/drawing/2014/main" id="{32C0041B-F7C4-4F03-8FF1-6BFF4CC49EAC}"/>
              </a:ext>
            </a:extLst>
          </p:cNvPr>
          <p:cNvSpPr txBox="1"/>
          <p:nvPr/>
        </p:nvSpPr>
        <p:spPr>
          <a:xfrm>
            <a:off x="9218303" y="3217310"/>
            <a:ext cx="702285" cy="276999"/>
          </a:xfrm>
          <a:prstGeom prst="rect">
            <a:avLst/>
          </a:prstGeom>
          <a:noFill/>
        </p:spPr>
        <p:txBody>
          <a:bodyPr wrap="square" rtlCol="0">
            <a:spAutoFit/>
          </a:bodyPr>
          <a:lstStyle/>
          <a:p>
            <a:pPr algn="ctr"/>
            <a:r>
              <a:rPr lang="en-US" altLang="zh-CN" sz="1200" dirty="0">
                <a:solidFill>
                  <a:srgbClr val="D42002"/>
                </a:solidFill>
              </a:rPr>
              <a:t>0.51</a:t>
            </a:r>
            <a:endParaRPr lang="zh-CN" altLang="en-US" sz="1200" dirty="0">
              <a:solidFill>
                <a:srgbClr val="D42002"/>
              </a:solidFill>
            </a:endParaRPr>
          </a:p>
        </p:txBody>
      </p:sp>
      <p:sp>
        <p:nvSpPr>
          <p:cNvPr id="40" name="等腰三角形 39">
            <a:extLst>
              <a:ext uri="{FF2B5EF4-FFF2-40B4-BE49-F238E27FC236}">
                <a16:creationId xmlns:a16="http://schemas.microsoft.com/office/drawing/2014/main" id="{94406E68-1269-4127-9E24-3802D5EFC403}"/>
              </a:ext>
            </a:extLst>
          </p:cNvPr>
          <p:cNvSpPr/>
          <p:nvPr/>
        </p:nvSpPr>
        <p:spPr>
          <a:xfrm rot="16200000" flipV="1">
            <a:off x="9728966" y="3319981"/>
            <a:ext cx="66066" cy="79280"/>
          </a:xfrm>
          <a:prstGeom prst="triangle">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1E1EF33D-12F3-4809-B35B-5E1F3E9D1EE2}"/>
              </a:ext>
            </a:extLst>
          </p:cNvPr>
          <p:cNvSpPr/>
          <p:nvPr/>
        </p:nvSpPr>
        <p:spPr>
          <a:xfrm rot="5400000" flipH="1" flipV="1">
            <a:off x="8749796" y="3629387"/>
            <a:ext cx="66066" cy="79280"/>
          </a:xfrm>
          <a:prstGeom prst="triangle">
            <a:avLst/>
          </a:prstGeom>
          <a:solidFill>
            <a:srgbClr val="55B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84">
            <a:extLst>
              <a:ext uri="{FF2B5EF4-FFF2-40B4-BE49-F238E27FC236}">
                <a16:creationId xmlns:a16="http://schemas.microsoft.com/office/drawing/2014/main" id="{E7700AFF-35C6-471B-AE43-9863E4776B4A}"/>
              </a:ext>
            </a:extLst>
          </p:cNvPr>
          <p:cNvSpPr txBox="1"/>
          <p:nvPr/>
        </p:nvSpPr>
        <p:spPr>
          <a:xfrm>
            <a:off x="8629185" y="3525828"/>
            <a:ext cx="702285" cy="276999"/>
          </a:xfrm>
          <a:prstGeom prst="rect">
            <a:avLst/>
          </a:prstGeom>
          <a:noFill/>
        </p:spPr>
        <p:txBody>
          <a:bodyPr wrap="square" rtlCol="0">
            <a:spAutoFit/>
          </a:bodyPr>
          <a:lstStyle/>
          <a:p>
            <a:pPr algn="ctr"/>
            <a:r>
              <a:rPr lang="en-US" altLang="zh-CN" sz="1200" dirty="0">
                <a:solidFill>
                  <a:srgbClr val="55B2A0"/>
                </a:solidFill>
              </a:rPr>
              <a:t>0.44</a:t>
            </a:r>
            <a:endParaRPr lang="zh-CN" altLang="en-US" sz="1200" dirty="0">
              <a:solidFill>
                <a:srgbClr val="55B2A0"/>
              </a:solidFill>
            </a:endParaRPr>
          </a:p>
        </p:txBody>
      </p:sp>
      <p:sp>
        <p:nvSpPr>
          <p:cNvPr id="43" name="等腰三角形 42">
            <a:extLst>
              <a:ext uri="{FF2B5EF4-FFF2-40B4-BE49-F238E27FC236}">
                <a16:creationId xmlns:a16="http://schemas.microsoft.com/office/drawing/2014/main" id="{B14F6655-69D0-44C7-8084-4F81458BF691}"/>
              </a:ext>
            </a:extLst>
          </p:cNvPr>
          <p:cNvSpPr/>
          <p:nvPr/>
        </p:nvSpPr>
        <p:spPr>
          <a:xfrm rot="5400000" flipH="1" flipV="1">
            <a:off x="10978267" y="3512616"/>
            <a:ext cx="66066" cy="79280"/>
          </a:xfrm>
          <a:prstGeom prst="triangle">
            <a:avLst/>
          </a:prstGeom>
          <a:solidFill>
            <a:srgbClr val="55B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84">
            <a:extLst>
              <a:ext uri="{FF2B5EF4-FFF2-40B4-BE49-F238E27FC236}">
                <a16:creationId xmlns:a16="http://schemas.microsoft.com/office/drawing/2014/main" id="{97A04F2F-619D-43A1-AF0D-37853A59A836}"/>
              </a:ext>
            </a:extLst>
          </p:cNvPr>
          <p:cNvSpPr txBox="1"/>
          <p:nvPr/>
        </p:nvSpPr>
        <p:spPr>
          <a:xfrm>
            <a:off x="10857656" y="3409057"/>
            <a:ext cx="702285" cy="276999"/>
          </a:xfrm>
          <a:prstGeom prst="rect">
            <a:avLst/>
          </a:prstGeom>
          <a:noFill/>
        </p:spPr>
        <p:txBody>
          <a:bodyPr wrap="square" rtlCol="0">
            <a:spAutoFit/>
          </a:bodyPr>
          <a:lstStyle/>
          <a:p>
            <a:pPr algn="ctr"/>
            <a:r>
              <a:rPr lang="en-US" altLang="zh-CN" sz="1200" dirty="0">
                <a:solidFill>
                  <a:srgbClr val="55B2A0"/>
                </a:solidFill>
              </a:rPr>
              <a:t>0.47</a:t>
            </a:r>
            <a:endParaRPr lang="zh-CN" altLang="en-US" sz="1200" dirty="0">
              <a:solidFill>
                <a:srgbClr val="55B2A0"/>
              </a:solidFill>
            </a:endParaRPr>
          </a:p>
        </p:txBody>
      </p:sp>
    </p:spTree>
    <p:extLst>
      <p:ext uri="{BB962C8B-B14F-4D97-AF65-F5344CB8AC3E}">
        <p14:creationId xmlns:p14="http://schemas.microsoft.com/office/powerpoint/2010/main" val="265789128"/>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665" y="6372807"/>
            <a:ext cx="11725611" cy="415970"/>
            <a:chOff x="234665" y="6372807"/>
            <a:chExt cx="11725611" cy="415970"/>
          </a:xfrm>
        </p:grpSpPr>
        <p:cxnSp>
          <p:nvCxnSpPr>
            <p:cNvPr id="39" name="直接连接符 38"/>
            <p:cNvCxnSpPr>
              <a:cxnSpLocks/>
              <a:stCxn id="41"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42" name="文本框 41"/>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29" name="Google Shape;416;p51">
            <a:extLst>
              <a:ext uri="{FF2B5EF4-FFF2-40B4-BE49-F238E27FC236}">
                <a16:creationId xmlns:a16="http://schemas.microsoft.com/office/drawing/2014/main" id="{6C811D3A-1AA6-48A1-BA18-B2BD0697775E}"/>
              </a:ext>
            </a:extLst>
          </p:cNvPr>
          <p:cNvSpPr/>
          <p:nvPr/>
        </p:nvSpPr>
        <p:spPr>
          <a:xfrm>
            <a:off x="3066086" y="2805811"/>
            <a:ext cx="6848881" cy="1543158"/>
          </a:xfrm>
          <a:prstGeom prst="rect">
            <a:avLst/>
          </a:prstGeom>
          <a:noFill/>
          <a:ln w="38100" cap="flat" cmpd="sng">
            <a:solidFill>
              <a:srgbClr val="D42002"/>
            </a:solidFill>
            <a:prstDash val="solid"/>
            <a:round/>
            <a:headEnd type="none" w="sm" len="sm"/>
            <a:tailEnd type="none" w="sm" len="sm"/>
          </a:ln>
        </p:spPr>
        <p:txBody>
          <a:bodyPr spcFirstLastPara="1" wrap="square" lIns="96425" tIns="48200" rIns="96425" bIns="48200" anchor="t" anchorCtr="0">
            <a:noAutofit/>
          </a:bodyPr>
          <a:lstStyle/>
          <a:p>
            <a:pPr marL="0" marR="0" lvl="0" indent="0" algn="l" rtl="0">
              <a:lnSpc>
                <a:spcPct val="100000"/>
              </a:lnSpc>
              <a:spcBef>
                <a:spcPts val="0"/>
              </a:spcBef>
              <a:spcAft>
                <a:spcPts val="0"/>
              </a:spcAft>
              <a:buClr>
                <a:schemeClr val="dk1"/>
              </a:buClr>
              <a:buSzPts val="1898"/>
              <a:buFont typeface="Times"/>
              <a:buNone/>
            </a:pPr>
            <a:endParaRPr sz="1898" b="0" i="0" u="none" strike="noStrike" cap="none" dirty="0">
              <a:solidFill>
                <a:srgbClr val="000000"/>
              </a:solidFill>
              <a:latin typeface="Verdana"/>
              <a:ea typeface="Verdana"/>
              <a:cs typeface="Verdana"/>
              <a:sym typeface="Verdana"/>
            </a:endParaRPr>
          </a:p>
        </p:txBody>
      </p:sp>
      <p:sp>
        <p:nvSpPr>
          <p:cNvPr id="34" name="Google Shape;419;p51">
            <a:extLst>
              <a:ext uri="{FF2B5EF4-FFF2-40B4-BE49-F238E27FC236}">
                <a16:creationId xmlns:a16="http://schemas.microsoft.com/office/drawing/2014/main" id="{67C3B74A-D8CC-4B9A-8EAE-4B9B7842196E}"/>
              </a:ext>
            </a:extLst>
          </p:cNvPr>
          <p:cNvSpPr/>
          <p:nvPr/>
        </p:nvSpPr>
        <p:spPr>
          <a:xfrm>
            <a:off x="3066086" y="3145619"/>
            <a:ext cx="6848880" cy="703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zh-CN" sz="5400" dirty="0">
                <a:solidFill>
                  <a:srgbClr val="D42002"/>
                </a:solidFill>
                <a:latin typeface="Yu Gothic UI Light" panose="020B0300000000000000" pitchFamily="34" charset="-128"/>
                <a:ea typeface="Yu Gothic UI Light" panose="020B0300000000000000" pitchFamily="34" charset="-128"/>
                <a:cs typeface="Verdana"/>
                <a:sym typeface="Verdana"/>
              </a:rPr>
              <a:t>Showcase &amp; Summary</a:t>
            </a:r>
            <a:endParaRPr sz="5400" dirty="0">
              <a:solidFill>
                <a:srgbClr val="D42002"/>
              </a:solidFill>
              <a:latin typeface="Yu Gothic UI Light" panose="020B0300000000000000" pitchFamily="34" charset="-128"/>
              <a:ea typeface="Yu Gothic UI Light" panose="020B0300000000000000" pitchFamily="34" charset="-128"/>
              <a:cs typeface="Verdana"/>
              <a:sym typeface="Verdana"/>
            </a:endParaRPr>
          </a:p>
        </p:txBody>
      </p:sp>
      <p:sp>
        <p:nvSpPr>
          <p:cNvPr id="36" name="矩形 35">
            <a:extLst>
              <a:ext uri="{FF2B5EF4-FFF2-40B4-BE49-F238E27FC236}">
                <a16:creationId xmlns:a16="http://schemas.microsoft.com/office/drawing/2014/main" id="{CD25B0DF-B1D3-4A20-8328-C6F677548B9B}"/>
              </a:ext>
            </a:extLst>
          </p:cNvPr>
          <p:cNvSpPr/>
          <p:nvPr/>
        </p:nvSpPr>
        <p:spPr>
          <a:xfrm>
            <a:off x="1962277" y="2121468"/>
            <a:ext cx="2224888" cy="1024151"/>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文字方塊 36">
            <a:extLst>
              <a:ext uri="{FF2B5EF4-FFF2-40B4-BE49-F238E27FC236}">
                <a16:creationId xmlns:a16="http://schemas.microsoft.com/office/drawing/2014/main" id="{06963357-D8E6-48A6-A550-214D926E2D98}"/>
              </a:ext>
            </a:extLst>
          </p:cNvPr>
          <p:cNvSpPr txBox="1"/>
          <p:nvPr/>
        </p:nvSpPr>
        <p:spPr>
          <a:xfrm>
            <a:off x="2230294" y="2273252"/>
            <a:ext cx="1839684" cy="707886"/>
          </a:xfrm>
          <a:prstGeom prst="rect">
            <a:avLst/>
          </a:prstGeom>
          <a:noFill/>
        </p:spPr>
        <p:txBody>
          <a:bodyPr wrap="square" rtlCol="0">
            <a:spAutoFit/>
          </a:bodyPr>
          <a:lstStyle/>
          <a:p>
            <a:r>
              <a:rPr lang="en-CA" sz="4000" dirty="0">
                <a:solidFill>
                  <a:schemeClr val="bg1"/>
                </a:solidFill>
                <a:latin typeface="Yu Gothic UI Light" panose="020B0300000000000000" pitchFamily="34" charset="-128"/>
                <a:ea typeface="Yu Gothic UI Light" panose="020B0300000000000000" pitchFamily="34" charset="-128"/>
              </a:rPr>
              <a:t>PART </a:t>
            </a:r>
            <a:r>
              <a:rPr lang="en-US" altLang="zh-CN" sz="4000" dirty="0">
                <a:solidFill>
                  <a:schemeClr val="bg1"/>
                </a:solidFill>
                <a:latin typeface="Yu Gothic UI Light" panose="020B0300000000000000" pitchFamily="34" charset="-128"/>
                <a:ea typeface="Yu Gothic UI Light" panose="020B0300000000000000" pitchFamily="34" charset="-128"/>
              </a:rPr>
              <a:t>5</a:t>
            </a:r>
            <a:endParaRPr lang="en-CA" sz="4000" dirty="0">
              <a:solidFill>
                <a:schemeClr val="bg1"/>
              </a:solidFill>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2261734858"/>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3896378"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Showcase &amp; Summary</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1" y="1346089"/>
            <a:ext cx="10487391"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Showcase</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5" name="圖片 4" descr="一張含有 桌 的圖片&#10;&#10;自動產生的描述">
            <a:extLst>
              <a:ext uri="{FF2B5EF4-FFF2-40B4-BE49-F238E27FC236}">
                <a16:creationId xmlns:a16="http://schemas.microsoft.com/office/drawing/2014/main" id="{135DDD3D-37B5-4D2B-B83E-DDAB2C1BD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45" y="2918225"/>
            <a:ext cx="5639735" cy="2997155"/>
          </a:xfrm>
          <a:prstGeom prst="rect">
            <a:avLst/>
          </a:prstGeom>
        </p:spPr>
      </p:pic>
      <p:pic>
        <p:nvPicPr>
          <p:cNvPr id="7" name="圖片 6" descr="一張含有 桌 的圖片&#10;&#10;自動產生的描述">
            <a:extLst>
              <a:ext uri="{FF2B5EF4-FFF2-40B4-BE49-F238E27FC236}">
                <a16:creationId xmlns:a16="http://schemas.microsoft.com/office/drawing/2014/main" id="{EE6E0570-BD5B-486D-A674-8EAA84BAA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307" y="2913736"/>
            <a:ext cx="5404248" cy="3001644"/>
          </a:xfrm>
          <a:prstGeom prst="rect">
            <a:avLst/>
          </a:prstGeom>
        </p:spPr>
      </p:pic>
      <p:sp>
        <p:nvSpPr>
          <p:cNvPr id="16" name="文字方塊 15">
            <a:extLst>
              <a:ext uri="{FF2B5EF4-FFF2-40B4-BE49-F238E27FC236}">
                <a16:creationId xmlns:a16="http://schemas.microsoft.com/office/drawing/2014/main" id="{0FD2C2A7-976B-4164-AB01-59FFECF48D23}"/>
              </a:ext>
            </a:extLst>
          </p:cNvPr>
          <p:cNvSpPr txBox="1"/>
          <p:nvPr/>
        </p:nvSpPr>
        <p:spPr>
          <a:xfrm>
            <a:off x="1369665" y="2241175"/>
            <a:ext cx="3684494" cy="369332"/>
          </a:xfrm>
          <a:prstGeom prst="rect">
            <a:avLst/>
          </a:prstGeom>
          <a:noFill/>
        </p:spPr>
        <p:txBody>
          <a:bodyPr wrap="square" rtlCol="0">
            <a:spAutoFit/>
          </a:bodyPr>
          <a:lstStyle/>
          <a:p>
            <a:pPr algn="ctr">
              <a:spcBef>
                <a:spcPts val="1200"/>
              </a:spcBef>
            </a:pPr>
            <a:r>
              <a:rPr lang="en-CA" dirty="0">
                <a:latin typeface="Yu Gothic UI" panose="020B0500000000000000" pitchFamily="34" charset="-128"/>
                <a:ea typeface="Yu Gothic UI" panose="020B0500000000000000" pitchFamily="34" charset="-128"/>
              </a:rPr>
              <a:t>Last reviewed restaurants of a user</a:t>
            </a:r>
          </a:p>
        </p:txBody>
      </p:sp>
      <p:sp>
        <p:nvSpPr>
          <p:cNvPr id="17" name="文字方塊 16">
            <a:extLst>
              <a:ext uri="{FF2B5EF4-FFF2-40B4-BE49-F238E27FC236}">
                <a16:creationId xmlns:a16="http://schemas.microsoft.com/office/drawing/2014/main" id="{47DAA7E5-1B6F-45A6-B08B-7D15EF81031E}"/>
              </a:ext>
            </a:extLst>
          </p:cNvPr>
          <p:cNvSpPr txBox="1"/>
          <p:nvPr/>
        </p:nvSpPr>
        <p:spPr>
          <a:xfrm>
            <a:off x="6305119" y="2241175"/>
            <a:ext cx="5580623" cy="369332"/>
          </a:xfrm>
          <a:prstGeom prst="rect">
            <a:avLst/>
          </a:prstGeom>
          <a:noFill/>
        </p:spPr>
        <p:txBody>
          <a:bodyPr wrap="square" rtlCol="0">
            <a:spAutoFit/>
          </a:bodyPr>
          <a:lstStyle/>
          <a:p>
            <a:pPr algn="ctr">
              <a:spcBef>
                <a:spcPts val="1200"/>
              </a:spcBef>
            </a:pPr>
            <a:r>
              <a:rPr lang="en-CA" dirty="0">
                <a:latin typeface="Yu Gothic UI" panose="020B0500000000000000" pitchFamily="34" charset="-128"/>
                <a:ea typeface="Yu Gothic UI" panose="020B0500000000000000" pitchFamily="34" charset="-128"/>
              </a:rPr>
              <a:t>Top 10 recommendation from NCF to the user</a:t>
            </a:r>
          </a:p>
        </p:txBody>
      </p:sp>
    </p:spTree>
    <p:extLst>
      <p:ext uri="{BB962C8B-B14F-4D97-AF65-F5344CB8AC3E}">
        <p14:creationId xmlns:p14="http://schemas.microsoft.com/office/powerpoint/2010/main" val="4043484752"/>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3896378"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Showcase &amp; Summary</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1" y="1346089"/>
            <a:ext cx="10487391"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Showcase</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pic>
        <p:nvPicPr>
          <p:cNvPr id="5" name="圖片 4" descr="一張含有 桌 的圖片&#10;&#10;自動產生的描述">
            <a:extLst>
              <a:ext uri="{FF2B5EF4-FFF2-40B4-BE49-F238E27FC236}">
                <a16:creationId xmlns:a16="http://schemas.microsoft.com/office/drawing/2014/main" id="{135DDD3D-37B5-4D2B-B83E-DDAB2C1BD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45" y="2918225"/>
            <a:ext cx="5639735" cy="2997155"/>
          </a:xfrm>
          <a:prstGeom prst="rect">
            <a:avLst/>
          </a:prstGeom>
        </p:spPr>
      </p:pic>
      <p:sp>
        <p:nvSpPr>
          <p:cNvPr id="16" name="文字方塊 15">
            <a:extLst>
              <a:ext uri="{FF2B5EF4-FFF2-40B4-BE49-F238E27FC236}">
                <a16:creationId xmlns:a16="http://schemas.microsoft.com/office/drawing/2014/main" id="{0FD2C2A7-976B-4164-AB01-59FFECF48D23}"/>
              </a:ext>
            </a:extLst>
          </p:cNvPr>
          <p:cNvSpPr txBox="1"/>
          <p:nvPr/>
        </p:nvSpPr>
        <p:spPr>
          <a:xfrm>
            <a:off x="1369665" y="2241175"/>
            <a:ext cx="3684494" cy="369332"/>
          </a:xfrm>
          <a:prstGeom prst="rect">
            <a:avLst/>
          </a:prstGeom>
          <a:noFill/>
        </p:spPr>
        <p:txBody>
          <a:bodyPr wrap="square" rtlCol="0">
            <a:spAutoFit/>
          </a:bodyPr>
          <a:lstStyle/>
          <a:p>
            <a:pPr algn="ctr">
              <a:spcBef>
                <a:spcPts val="1200"/>
              </a:spcBef>
            </a:pPr>
            <a:r>
              <a:rPr lang="en-CA" dirty="0">
                <a:latin typeface="Yu Gothic UI" panose="020B0500000000000000" pitchFamily="34" charset="-128"/>
                <a:ea typeface="Yu Gothic UI" panose="020B0500000000000000" pitchFamily="34" charset="-128"/>
              </a:rPr>
              <a:t>Last reviewed restaurants of a user</a:t>
            </a:r>
          </a:p>
        </p:txBody>
      </p:sp>
      <p:sp>
        <p:nvSpPr>
          <p:cNvPr id="17" name="文字方塊 16">
            <a:extLst>
              <a:ext uri="{FF2B5EF4-FFF2-40B4-BE49-F238E27FC236}">
                <a16:creationId xmlns:a16="http://schemas.microsoft.com/office/drawing/2014/main" id="{47DAA7E5-1B6F-45A6-B08B-7D15EF81031E}"/>
              </a:ext>
            </a:extLst>
          </p:cNvPr>
          <p:cNvSpPr txBox="1"/>
          <p:nvPr/>
        </p:nvSpPr>
        <p:spPr>
          <a:xfrm>
            <a:off x="6196814" y="2241175"/>
            <a:ext cx="5797234" cy="369332"/>
          </a:xfrm>
          <a:prstGeom prst="rect">
            <a:avLst/>
          </a:prstGeom>
          <a:noFill/>
        </p:spPr>
        <p:txBody>
          <a:bodyPr wrap="square" rtlCol="0">
            <a:spAutoFit/>
          </a:bodyPr>
          <a:lstStyle/>
          <a:p>
            <a:pPr algn="ctr">
              <a:spcBef>
                <a:spcPts val="1200"/>
              </a:spcBef>
            </a:pPr>
            <a:r>
              <a:rPr lang="en-CA" dirty="0">
                <a:latin typeface="Yu Gothic UI" panose="020B0500000000000000" pitchFamily="34" charset="-128"/>
                <a:ea typeface="Yu Gothic UI" panose="020B0500000000000000" pitchFamily="34" charset="-128"/>
              </a:rPr>
              <a:t>Top 10 recommendation from MF to the user</a:t>
            </a:r>
          </a:p>
        </p:txBody>
      </p:sp>
      <p:pic>
        <p:nvPicPr>
          <p:cNvPr id="6" name="圖片 5" descr="一張含有 文字 的圖片&#10;&#10;自動產生的描述">
            <a:extLst>
              <a:ext uri="{FF2B5EF4-FFF2-40B4-BE49-F238E27FC236}">
                <a16:creationId xmlns:a16="http://schemas.microsoft.com/office/drawing/2014/main" id="{4438EE52-39E8-4640-958B-40B2D9F9A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524" y="2951528"/>
            <a:ext cx="5189813" cy="2963851"/>
          </a:xfrm>
          <a:prstGeom prst="rect">
            <a:avLst/>
          </a:prstGeom>
        </p:spPr>
      </p:pic>
    </p:spTree>
    <p:extLst>
      <p:ext uri="{BB962C8B-B14F-4D97-AF65-F5344CB8AC3E}">
        <p14:creationId xmlns:p14="http://schemas.microsoft.com/office/powerpoint/2010/main" val="648959943"/>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665" y="6372807"/>
            <a:ext cx="11725611" cy="415970"/>
            <a:chOff x="234665" y="6372807"/>
            <a:chExt cx="11725611" cy="415970"/>
          </a:xfrm>
        </p:grpSpPr>
        <p:cxnSp>
          <p:nvCxnSpPr>
            <p:cNvPr id="39" name="直接连接符 38"/>
            <p:cNvCxnSpPr>
              <a:cxnSpLocks/>
              <a:stCxn id="41"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42" name="文本框 41"/>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29" name="Google Shape;416;p51">
            <a:extLst>
              <a:ext uri="{FF2B5EF4-FFF2-40B4-BE49-F238E27FC236}">
                <a16:creationId xmlns:a16="http://schemas.microsoft.com/office/drawing/2014/main" id="{6C811D3A-1AA6-48A1-BA18-B2BD0697775E}"/>
              </a:ext>
            </a:extLst>
          </p:cNvPr>
          <p:cNvSpPr/>
          <p:nvPr/>
        </p:nvSpPr>
        <p:spPr>
          <a:xfrm>
            <a:off x="3066086" y="2805811"/>
            <a:ext cx="6848881" cy="1543158"/>
          </a:xfrm>
          <a:prstGeom prst="rect">
            <a:avLst/>
          </a:prstGeom>
          <a:noFill/>
          <a:ln w="38100" cap="flat" cmpd="sng">
            <a:solidFill>
              <a:srgbClr val="D42002"/>
            </a:solidFill>
            <a:prstDash val="solid"/>
            <a:round/>
            <a:headEnd type="none" w="sm" len="sm"/>
            <a:tailEnd type="none" w="sm" len="sm"/>
          </a:ln>
        </p:spPr>
        <p:txBody>
          <a:bodyPr spcFirstLastPara="1" wrap="square" lIns="96425" tIns="48200" rIns="96425" bIns="48200" anchor="t" anchorCtr="0">
            <a:noAutofit/>
          </a:bodyPr>
          <a:lstStyle/>
          <a:p>
            <a:pPr marL="0" marR="0" lvl="0" indent="0" algn="l" rtl="0">
              <a:lnSpc>
                <a:spcPct val="100000"/>
              </a:lnSpc>
              <a:spcBef>
                <a:spcPts val="0"/>
              </a:spcBef>
              <a:spcAft>
                <a:spcPts val="0"/>
              </a:spcAft>
              <a:buClr>
                <a:schemeClr val="dk1"/>
              </a:buClr>
              <a:buSzPts val="1898"/>
              <a:buFont typeface="Times"/>
              <a:buNone/>
            </a:pPr>
            <a:endParaRPr sz="1898" b="0" i="0" u="none" strike="noStrike" cap="none" dirty="0">
              <a:solidFill>
                <a:srgbClr val="000000"/>
              </a:solidFill>
              <a:latin typeface="Verdana"/>
              <a:ea typeface="Verdana"/>
              <a:cs typeface="Verdana"/>
              <a:sym typeface="Verdana"/>
            </a:endParaRPr>
          </a:p>
        </p:txBody>
      </p:sp>
      <p:sp>
        <p:nvSpPr>
          <p:cNvPr id="34" name="Google Shape;419;p51">
            <a:extLst>
              <a:ext uri="{FF2B5EF4-FFF2-40B4-BE49-F238E27FC236}">
                <a16:creationId xmlns:a16="http://schemas.microsoft.com/office/drawing/2014/main" id="{67C3B74A-D8CC-4B9A-8EAE-4B9B7842196E}"/>
              </a:ext>
            </a:extLst>
          </p:cNvPr>
          <p:cNvSpPr/>
          <p:nvPr/>
        </p:nvSpPr>
        <p:spPr>
          <a:xfrm>
            <a:off x="3066086" y="3145619"/>
            <a:ext cx="6848880" cy="703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dirty="0">
                <a:solidFill>
                  <a:srgbClr val="D42002"/>
                </a:solidFill>
                <a:latin typeface="Yu Gothic UI Light" panose="020B0300000000000000" pitchFamily="34" charset="-128"/>
                <a:ea typeface="Yu Gothic UI Light" panose="020B0300000000000000" pitchFamily="34" charset="-128"/>
                <a:cs typeface="Verdana"/>
                <a:sym typeface="Verdana"/>
              </a:rPr>
              <a:t>Introduction</a:t>
            </a:r>
            <a:endParaRPr sz="5400" dirty="0">
              <a:solidFill>
                <a:srgbClr val="D42002"/>
              </a:solidFill>
              <a:latin typeface="Yu Gothic UI Light" panose="020B0300000000000000" pitchFamily="34" charset="-128"/>
              <a:ea typeface="Yu Gothic UI Light" panose="020B0300000000000000" pitchFamily="34" charset="-128"/>
              <a:cs typeface="Verdana"/>
              <a:sym typeface="Verdana"/>
            </a:endParaRPr>
          </a:p>
        </p:txBody>
      </p:sp>
      <p:sp>
        <p:nvSpPr>
          <p:cNvPr id="36" name="矩形 35">
            <a:extLst>
              <a:ext uri="{FF2B5EF4-FFF2-40B4-BE49-F238E27FC236}">
                <a16:creationId xmlns:a16="http://schemas.microsoft.com/office/drawing/2014/main" id="{CD25B0DF-B1D3-4A20-8328-C6F677548B9B}"/>
              </a:ext>
            </a:extLst>
          </p:cNvPr>
          <p:cNvSpPr/>
          <p:nvPr/>
        </p:nvSpPr>
        <p:spPr>
          <a:xfrm>
            <a:off x="1962277" y="2121468"/>
            <a:ext cx="2224888" cy="1024151"/>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文字方塊 36">
            <a:extLst>
              <a:ext uri="{FF2B5EF4-FFF2-40B4-BE49-F238E27FC236}">
                <a16:creationId xmlns:a16="http://schemas.microsoft.com/office/drawing/2014/main" id="{06963357-D8E6-48A6-A550-214D926E2D98}"/>
              </a:ext>
            </a:extLst>
          </p:cNvPr>
          <p:cNvSpPr txBox="1"/>
          <p:nvPr/>
        </p:nvSpPr>
        <p:spPr>
          <a:xfrm>
            <a:off x="2230294" y="2273252"/>
            <a:ext cx="1839684" cy="707886"/>
          </a:xfrm>
          <a:prstGeom prst="rect">
            <a:avLst/>
          </a:prstGeom>
          <a:noFill/>
        </p:spPr>
        <p:txBody>
          <a:bodyPr wrap="square" rtlCol="0">
            <a:spAutoFit/>
          </a:bodyPr>
          <a:lstStyle/>
          <a:p>
            <a:r>
              <a:rPr lang="en-CA" sz="4000" dirty="0">
                <a:solidFill>
                  <a:schemeClr val="bg1"/>
                </a:solidFill>
                <a:latin typeface="Yu Gothic UI Light" panose="020B0300000000000000" pitchFamily="34" charset="-128"/>
                <a:ea typeface="Yu Gothic UI Light" panose="020B0300000000000000" pitchFamily="34" charset="-128"/>
              </a:rPr>
              <a:t>PART 1</a:t>
            </a:r>
          </a:p>
        </p:txBody>
      </p:sp>
    </p:spTree>
    <p:extLst>
      <p:ext uri="{BB962C8B-B14F-4D97-AF65-F5344CB8AC3E}">
        <p14:creationId xmlns:p14="http://schemas.microsoft.com/office/powerpoint/2010/main" val="2934477870"/>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2" y="195993"/>
            <a:ext cx="3582613"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Showcase &amp; Summary</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1" y="1346089"/>
            <a:ext cx="10487391"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Pros and Cons of NCF</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0" name="文字方塊 19">
            <a:extLst>
              <a:ext uri="{FF2B5EF4-FFF2-40B4-BE49-F238E27FC236}">
                <a16:creationId xmlns:a16="http://schemas.microsoft.com/office/drawing/2014/main" id="{0512B1BB-0BB6-4954-B686-873AC34028E7}"/>
              </a:ext>
            </a:extLst>
          </p:cNvPr>
          <p:cNvSpPr txBox="1"/>
          <p:nvPr/>
        </p:nvSpPr>
        <p:spPr>
          <a:xfrm>
            <a:off x="546847" y="2241175"/>
            <a:ext cx="11066976" cy="2262158"/>
          </a:xfrm>
          <a:prstGeom prst="rect">
            <a:avLst/>
          </a:prstGeom>
          <a:noFill/>
        </p:spPr>
        <p:txBody>
          <a:bodyPr wrap="square" rtlCol="0">
            <a:spAutoFit/>
          </a:bodyPr>
          <a:lstStyle/>
          <a:p>
            <a:pPr>
              <a:spcBef>
                <a:spcPts val="1200"/>
              </a:spcBef>
            </a:pPr>
            <a:r>
              <a:rPr lang="en-CA" dirty="0">
                <a:latin typeface="Yu Gothic UI" panose="020B0500000000000000" pitchFamily="34" charset="-128"/>
                <a:ea typeface="Yu Gothic UI" panose="020B0500000000000000" pitchFamily="34" charset="-128"/>
              </a:rPr>
              <a:t>Pros: </a:t>
            </a:r>
          </a:p>
          <a:p>
            <a:pPr marL="285750" indent="-285750">
              <a:spcBef>
                <a:spcPts val="600"/>
              </a:spcBef>
              <a:buFont typeface="Arial" panose="020B0604020202020204" pitchFamily="34" charset="0"/>
              <a:buChar char="•"/>
            </a:pPr>
            <a:r>
              <a:rPr lang="en-CA" dirty="0">
                <a:latin typeface="Yu Gothic UI" panose="020B0500000000000000" pitchFamily="34" charset="-128"/>
                <a:ea typeface="Yu Gothic UI" panose="020B0500000000000000" pitchFamily="34" charset="-128"/>
              </a:rPr>
              <a:t>Large level of flexibility and non-linearity </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Converges faster </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Better accuracy </a:t>
            </a:r>
          </a:p>
          <a:p>
            <a:pPr>
              <a:spcBef>
                <a:spcPts val="600"/>
              </a:spcBef>
            </a:pPr>
            <a:r>
              <a:rPr lang="en-CA" dirty="0">
                <a:latin typeface="Yu Gothic UI" panose="020B0500000000000000" pitchFamily="34" charset="-128"/>
                <a:ea typeface="Yu Gothic UI" panose="020B0500000000000000" pitchFamily="34" charset="-128"/>
              </a:rPr>
              <a:t>Cons: </a:t>
            </a:r>
          </a:p>
          <a:p>
            <a:pPr marL="285750" indent="-285750">
              <a:spcBef>
                <a:spcPts val="600"/>
              </a:spcBef>
              <a:buFont typeface="Arial" panose="020B0604020202020204" pitchFamily="34" charset="0"/>
              <a:buChar char="•"/>
            </a:pPr>
            <a:r>
              <a:rPr lang="en-CA" dirty="0">
                <a:latin typeface="Yu Gothic UI" panose="020B0500000000000000" pitchFamily="34" charset="-128"/>
                <a:ea typeface="Yu Gothic UI" panose="020B0500000000000000" pitchFamily="34" charset="-128"/>
              </a:rPr>
              <a:t>Higher computational cost</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Slower implementation (60% more running time per epoch on GTX1060)</a:t>
            </a:r>
          </a:p>
        </p:txBody>
      </p:sp>
    </p:spTree>
    <p:extLst>
      <p:ext uri="{BB962C8B-B14F-4D97-AF65-F5344CB8AC3E}">
        <p14:creationId xmlns:p14="http://schemas.microsoft.com/office/powerpoint/2010/main" val="3014618856"/>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2B3CFA-A005-470E-AD01-FD994241A7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20000"/>
                    </a14:imgEffect>
                  </a14:imgLayer>
                </a14:imgProps>
              </a:ex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4" name="Approaching Nirvana -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7300" y="-1428750"/>
            <a:ext cx="647700" cy="647700"/>
          </a:xfrm>
          <a:prstGeom prst="rect">
            <a:avLst/>
          </a:prstGeom>
        </p:spPr>
      </p:pic>
      <p:sp>
        <p:nvSpPr>
          <p:cNvPr id="14" name="矩形 13">
            <a:extLst>
              <a:ext uri="{FF2B5EF4-FFF2-40B4-BE49-F238E27FC236}">
                <a16:creationId xmlns:a16="http://schemas.microsoft.com/office/drawing/2014/main" id="{343E7677-2E03-4229-B0FE-25FBA063BD9C}"/>
              </a:ext>
            </a:extLst>
          </p:cNvPr>
          <p:cNvSpPr/>
          <p:nvPr/>
        </p:nvSpPr>
        <p:spPr>
          <a:xfrm>
            <a:off x="0" y="2181225"/>
            <a:ext cx="8074960" cy="2876550"/>
          </a:xfrm>
          <a:prstGeom prst="rect">
            <a:avLst/>
          </a:prstGeom>
          <a:solidFill>
            <a:schemeClr val="bg2">
              <a:lumMod val="2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文本框 7"/>
          <p:cNvSpPr txBox="1"/>
          <p:nvPr/>
        </p:nvSpPr>
        <p:spPr>
          <a:xfrm>
            <a:off x="401110" y="2957780"/>
            <a:ext cx="7272741" cy="1323439"/>
          </a:xfrm>
          <a:prstGeom prst="rect">
            <a:avLst/>
          </a:prstGeom>
          <a:noFill/>
        </p:spPr>
        <p:txBody>
          <a:bodyPr wrap="square" rtlCol="0">
            <a:spAutoFit/>
          </a:bodyPr>
          <a:lstStyle/>
          <a:p>
            <a:pPr algn="ctr"/>
            <a:r>
              <a:rPr lang="en-US" altLang="zh-CN" sz="8000" dirty="0">
                <a:solidFill>
                  <a:schemeClr val="bg1"/>
                </a:solidFill>
                <a:latin typeface="Yu Gothic UI Light" panose="020B0300000000000000" pitchFamily="34" charset="-128"/>
                <a:ea typeface="Yu Gothic UI Light" panose="020B0300000000000000" pitchFamily="34" charset="-128"/>
              </a:rPr>
              <a:t>Thank You!</a:t>
            </a:r>
            <a:endParaRPr lang="zh-CN" altLang="en-US" sz="8000" dirty="0">
              <a:solidFill>
                <a:schemeClr val="bg1"/>
              </a:solidFill>
              <a:latin typeface="Yu Gothic UI Light" panose="020B0300000000000000" pitchFamily="34" charset="-128"/>
              <a:ea typeface="Yu Gothic UI Light" panose="020B0300000000000000" pitchFamily="34" charset="-128"/>
            </a:endParaRPr>
          </a:p>
        </p:txBody>
      </p:sp>
      <p:sp>
        <p:nvSpPr>
          <p:cNvPr id="15" name="矩形 14">
            <a:extLst>
              <a:ext uri="{FF2B5EF4-FFF2-40B4-BE49-F238E27FC236}">
                <a16:creationId xmlns:a16="http://schemas.microsoft.com/office/drawing/2014/main" id="{52B38CB7-F9DD-48DE-923E-D325A5578D57}"/>
              </a:ext>
            </a:extLst>
          </p:cNvPr>
          <p:cNvSpPr/>
          <p:nvPr/>
        </p:nvSpPr>
        <p:spPr>
          <a:xfrm>
            <a:off x="8074960" y="2181225"/>
            <a:ext cx="4117040" cy="2876550"/>
          </a:xfrm>
          <a:prstGeom prst="rect">
            <a:avLst/>
          </a:prstGeom>
          <a:solidFill>
            <a:srgbClr val="D4200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矩形 15">
            <a:extLst>
              <a:ext uri="{FF2B5EF4-FFF2-40B4-BE49-F238E27FC236}">
                <a16:creationId xmlns:a16="http://schemas.microsoft.com/office/drawing/2014/main" id="{ADC53AF5-11E7-4E6D-BF29-EADF5317A120}"/>
              </a:ext>
            </a:extLst>
          </p:cNvPr>
          <p:cNvSpPr/>
          <p:nvPr/>
        </p:nvSpPr>
        <p:spPr>
          <a:xfrm>
            <a:off x="0" y="1584825"/>
            <a:ext cx="8074960" cy="596400"/>
          </a:xfrm>
          <a:prstGeom prst="rect">
            <a:avLst/>
          </a:prstGeom>
          <a:solidFill>
            <a:srgbClr val="D4200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02483814"/>
      </p:ext>
    </p:extLst>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a:extLst>
              <a:ext uri="{FF2B5EF4-FFF2-40B4-BE49-F238E27FC236}">
                <a16:creationId xmlns:a16="http://schemas.microsoft.com/office/drawing/2014/main" id="{A4656406-A17F-49B5-9BB4-A77A04EECAF1}"/>
              </a:ext>
            </a:extLst>
          </p:cNvPr>
          <p:cNvSpPr txBox="1"/>
          <p:nvPr/>
        </p:nvSpPr>
        <p:spPr>
          <a:xfrm>
            <a:off x="334963" y="195993"/>
            <a:ext cx="2330245"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Introduction</a:t>
            </a:r>
            <a:r>
              <a:rPr lang="en-US" altLang="zh-CN" sz="2800" dirty="0">
                <a:solidFill>
                  <a:schemeClr val="bg1"/>
                </a:solidFill>
                <a:latin typeface="Yu Gothic UI" panose="020B0500000000000000" pitchFamily="34" charset="-128"/>
                <a:ea typeface="Yu Gothic UI" panose="020B0500000000000000" pitchFamily="34" charset="-128"/>
              </a:rPr>
              <a:t> </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10" name="组合 29">
            <a:extLst>
              <a:ext uri="{FF2B5EF4-FFF2-40B4-BE49-F238E27FC236}">
                <a16:creationId xmlns:a16="http://schemas.microsoft.com/office/drawing/2014/main" id="{6B24F9B8-51E1-4EEE-846D-AF90B3165199}"/>
              </a:ext>
            </a:extLst>
          </p:cNvPr>
          <p:cNvGrpSpPr/>
          <p:nvPr/>
        </p:nvGrpSpPr>
        <p:grpSpPr>
          <a:xfrm>
            <a:off x="234665" y="6372807"/>
            <a:ext cx="11725611" cy="415970"/>
            <a:chOff x="234665" y="6372807"/>
            <a:chExt cx="11725611" cy="415970"/>
          </a:xfrm>
        </p:grpSpPr>
        <p:cxnSp>
          <p:nvCxnSpPr>
            <p:cNvPr id="11" name="直接连接符 38">
              <a:extLst>
                <a:ext uri="{FF2B5EF4-FFF2-40B4-BE49-F238E27FC236}">
                  <a16:creationId xmlns:a16="http://schemas.microsoft.com/office/drawing/2014/main" id="{7E53591F-618F-4612-9BFE-E5A57981C151}"/>
                </a:ext>
              </a:extLst>
            </p:cNvPr>
            <p:cNvCxnSpPr>
              <a:cxnSpLocks/>
              <a:stCxn id="12"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40">
              <a:extLst>
                <a:ext uri="{FF2B5EF4-FFF2-40B4-BE49-F238E27FC236}">
                  <a16:creationId xmlns:a16="http://schemas.microsoft.com/office/drawing/2014/main" id="{2DC3CC83-A681-47A0-84F7-EBAA382698DF}"/>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13" name="文本框 41">
              <a:extLst>
                <a:ext uri="{FF2B5EF4-FFF2-40B4-BE49-F238E27FC236}">
                  <a16:creationId xmlns:a16="http://schemas.microsoft.com/office/drawing/2014/main" id="{36BBA136-7FEB-4353-A9C5-9B90408EA79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pic>
        <p:nvPicPr>
          <p:cNvPr id="2" name="圖片 1">
            <a:extLst>
              <a:ext uri="{FF2B5EF4-FFF2-40B4-BE49-F238E27FC236}">
                <a16:creationId xmlns:a16="http://schemas.microsoft.com/office/drawing/2014/main" id="{4C0477B2-F2FD-487A-B43C-A011F051A2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06241"/>
            <a:ext cx="4060800" cy="2538000"/>
          </a:xfrm>
          <a:prstGeom prst="rect">
            <a:avLst/>
          </a:prstGeom>
        </p:spPr>
      </p:pic>
      <p:pic>
        <p:nvPicPr>
          <p:cNvPr id="14" name="图片 2">
            <a:extLst>
              <a:ext uri="{FF2B5EF4-FFF2-40B4-BE49-F238E27FC236}">
                <a16:creationId xmlns:a16="http://schemas.microsoft.com/office/drawing/2014/main" id="{4EA31D7E-B863-4B68-82DB-25F0ECCB21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60800" y="906241"/>
            <a:ext cx="4060800" cy="2538000"/>
          </a:xfrm>
          <a:prstGeom prst="rect">
            <a:avLst/>
          </a:prstGeom>
        </p:spPr>
      </p:pic>
      <p:pic>
        <p:nvPicPr>
          <p:cNvPr id="3" name="圖片 2">
            <a:extLst>
              <a:ext uri="{FF2B5EF4-FFF2-40B4-BE49-F238E27FC236}">
                <a16:creationId xmlns:a16="http://schemas.microsoft.com/office/drawing/2014/main" id="{1E2FF23F-A6ED-4C69-A6B9-1AA27ED8F97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20256" y="905542"/>
            <a:ext cx="4071744" cy="2538001"/>
          </a:xfrm>
          <a:prstGeom prst="rect">
            <a:avLst/>
          </a:prstGeom>
        </p:spPr>
      </p:pic>
      <p:sp>
        <p:nvSpPr>
          <p:cNvPr id="27" name="文本框 27">
            <a:extLst>
              <a:ext uri="{FF2B5EF4-FFF2-40B4-BE49-F238E27FC236}">
                <a16:creationId xmlns:a16="http://schemas.microsoft.com/office/drawing/2014/main" id="{C1550668-7C12-4661-A678-836635187617}"/>
              </a:ext>
            </a:extLst>
          </p:cNvPr>
          <p:cNvSpPr txBox="1"/>
          <p:nvPr/>
        </p:nvSpPr>
        <p:spPr>
          <a:xfrm>
            <a:off x="419423" y="3949505"/>
            <a:ext cx="2574790"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Motivation</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9" name="文本框 30">
            <a:extLst>
              <a:ext uri="{FF2B5EF4-FFF2-40B4-BE49-F238E27FC236}">
                <a16:creationId xmlns:a16="http://schemas.microsoft.com/office/drawing/2014/main" id="{5947D9E2-B5BE-4E46-91C3-38BF34358183}"/>
              </a:ext>
            </a:extLst>
          </p:cNvPr>
          <p:cNvSpPr txBox="1"/>
          <p:nvPr/>
        </p:nvSpPr>
        <p:spPr>
          <a:xfrm>
            <a:off x="449647" y="4675339"/>
            <a:ext cx="2922779" cy="1183273"/>
          </a:xfrm>
          <a:prstGeom prst="rect">
            <a:avLst/>
          </a:prstGeom>
          <a:noFill/>
        </p:spPr>
        <p:txBody>
          <a:bodyPr wrap="square" rtlCol="0">
            <a:spAutoFit/>
          </a:bodyPr>
          <a:lstStyle/>
          <a:p>
            <a:pPr>
              <a:lnSpc>
                <a:spcPct val="130000"/>
              </a:lnSpc>
            </a:pPr>
            <a:r>
              <a:rPr lang="en-US" altLang="zh-CN" sz="1400" dirty="0">
                <a:latin typeface="Yu Gothic UI" panose="020B0500000000000000" pitchFamily="34" charset="-128"/>
                <a:ea typeface="Yu Gothic UI" panose="020B0500000000000000" pitchFamily="34" charset="-128"/>
              </a:rPr>
              <a:t>There are thousands of restaurants in Toronto City. Sometimes, it is hard for consumers to decide which one they should visit. </a:t>
            </a:r>
            <a:endParaRPr lang="zh-CN" altLang="en-US" sz="1400" dirty="0">
              <a:latin typeface="Yu Gothic UI" panose="020B0500000000000000" pitchFamily="34" charset="-128"/>
              <a:ea typeface="Yu Gothic UI" panose="020B0500000000000000" pitchFamily="34" charset="-128"/>
            </a:endParaRPr>
          </a:p>
        </p:txBody>
      </p:sp>
      <p:sp>
        <p:nvSpPr>
          <p:cNvPr id="30" name="文本框 27">
            <a:extLst>
              <a:ext uri="{FF2B5EF4-FFF2-40B4-BE49-F238E27FC236}">
                <a16:creationId xmlns:a16="http://schemas.microsoft.com/office/drawing/2014/main" id="{BE348A16-08C3-462D-B0D1-C0DE41095FBC}"/>
              </a:ext>
            </a:extLst>
          </p:cNvPr>
          <p:cNvSpPr txBox="1"/>
          <p:nvPr/>
        </p:nvSpPr>
        <p:spPr>
          <a:xfrm>
            <a:off x="3718326" y="3949505"/>
            <a:ext cx="2574790"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F7C180"/>
                </a:solidFill>
                <a:latin typeface="Yu Gothic UI Light" panose="020B0300000000000000" pitchFamily="34" charset="-128"/>
                <a:ea typeface="Yu Gothic UI Light" panose="020B0300000000000000" pitchFamily="34" charset="-128"/>
              </a:rPr>
              <a:t>Goal</a:t>
            </a:r>
            <a:endParaRPr lang="zh-CN" altLang="en-US" sz="4000" dirty="0">
              <a:solidFill>
                <a:srgbClr val="F7C180"/>
              </a:solidFill>
              <a:latin typeface="Yu Gothic UI Light" panose="020B0300000000000000" pitchFamily="34" charset="-128"/>
              <a:ea typeface="Yu Gothic UI Light" panose="020B0300000000000000" pitchFamily="34" charset="-128"/>
            </a:endParaRPr>
          </a:p>
        </p:txBody>
      </p:sp>
      <p:sp>
        <p:nvSpPr>
          <p:cNvPr id="32" name="文本框 30">
            <a:extLst>
              <a:ext uri="{FF2B5EF4-FFF2-40B4-BE49-F238E27FC236}">
                <a16:creationId xmlns:a16="http://schemas.microsoft.com/office/drawing/2014/main" id="{AA78AF16-4A09-4F50-B558-EFE59E766E85}"/>
              </a:ext>
            </a:extLst>
          </p:cNvPr>
          <p:cNvSpPr txBox="1"/>
          <p:nvPr/>
        </p:nvSpPr>
        <p:spPr>
          <a:xfrm>
            <a:off x="3741678" y="4675339"/>
            <a:ext cx="3179073" cy="1183273"/>
          </a:xfrm>
          <a:prstGeom prst="rect">
            <a:avLst/>
          </a:prstGeom>
          <a:noFill/>
        </p:spPr>
        <p:txBody>
          <a:bodyPr wrap="square" rtlCol="0">
            <a:spAutoFit/>
          </a:bodyPr>
          <a:lstStyle/>
          <a:p>
            <a:pPr>
              <a:lnSpc>
                <a:spcPct val="130000"/>
              </a:lnSpc>
            </a:pPr>
            <a:r>
              <a:rPr lang="en-CA" altLang="zh-CN" sz="1400" dirty="0">
                <a:latin typeface="Yu Gothic UI" panose="020B0500000000000000" pitchFamily="34" charset="-128"/>
                <a:ea typeface="Yu Gothic UI" panose="020B0500000000000000" pitchFamily="34" charset="-128"/>
              </a:rPr>
              <a:t>Build a personalized recommendation system for the Yelp users in Toronto, recommend the most suited restaurants for the yelp users. </a:t>
            </a:r>
          </a:p>
        </p:txBody>
      </p:sp>
      <p:cxnSp>
        <p:nvCxnSpPr>
          <p:cNvPr id="33" name="直接连接符 52">
            <a:extLst>
              <a:ext uri="{FF2B5EF4-FFF2-40B4-BE49-F238E27FC236}">
                <a16:creationId xmlns:a16="http://schemas.microsoft.com/office/drawing/2014/main" id="{D20B6783-F790-41B1-8C46-0D03873CC58E}"/>
              </a:ext>
            </a:extLst>
          </p:cNvPr>
          <p:cNvCxnSpPr>
            <a:cxnSpLocks/>
          </p:cNvCxnSpPr>
          <p:nvPr/>
        </p:nvCxnSpPr>
        <p:spPr>
          <a:xfrm>
            <a:off x="3556693" y="3868823"/>
            <a:ext cx="0" cy="2189183"/>
          </a:xfrm>
          <a:prstGeom prst="line">
            <a:avLst/>
          </a:prstGeom>
          <a:ln w="28575">
            <a:solidFill>
              <a:srgbClr val="D42002"/>
            </a:solidFill>
          </a:ln>
        </p:spPr>
        <p:style>
          <a:lnRef idx="1">
            <a:schemeClr val="accent1"/>
          </a:lnRef>
          <a:fillRef idx="0">
            <a:schemeClr val="accent1"/>
          </a:fillRef>
          <a:effectRef idx="0">
            <a:schemeClr val="accent1"/>
          </a:effectRef>
          <a:fontRef idx="minor">
            <a:schemeClr val="tx1"/>
          </a:fontRef>
        </p:style>
      </p:cxnSp>
      <p:sp>
        <p:nvSpPr>
          <p:cNvPr id="34" name="文本框 27">
            <a:extLst>
              <a:ext uri="{FF2B5EF4-FFF2-40B4-BE49-F238E27FC236}">
                <a16:creationId xmlns:a16="http://schemas.microsoft.com/office/drawing/2014/main" id="{6E49DA13-FBFA-4046-934E-35467D6BF183}"/>
              </a:ext>
            </a:extLst>
          </p:cNvPr>
          <p:cNvSpPr txBox="1"/>
          <p:nvPr/>
        </p:nvSpPr>
        <p:spPr>
          <a:xfrm>
            <a:off x="7263411" y="3949505"/>
            <a:ext cx="2574790"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1758E"/>
                </a:solidFill>
                <a:latin typeface="Yu Gothic UI Light" panose="020B0300000000000000" pitchFamily="34" charset="-128"/>
                <a:ea typeface="Yu Gothic UI Light" panose="020B0300000000000000" pitchFamily="34" charset="-128"/>
              </a:rPr>
              <a:t>Method</a:t>
            </a:r>
            <a:endParaRPr lang="zh-CN" altLang="en-US" sz="4000" dirty="0">
              <a:solidFill>
                <a:srgbClr val="D1758E"/>
              </a:solidFill>
              <a:latin typeface="Yu Gothic UI Light" panose="020B0300000000000000" pitchFamily="34" charset="-128"/>
              <a:ea typeface="Yu Gothic UI Light" panose="020B0300000000000000" pitchFamily="34" charset="-128"/>
            </a:endParaRPr>
          </a:p>
        </p:txBody>
      </p:sp>
      <p:sp>
        <p:nvSpPr>
          <p:cNvPr id="35" name="文本框 30">
            <a:extLst>
              <a:ext uri="{FF2B5EF4-FFF2-40B4-BE49-F238E27FC236}">
                <a16:creationId xmlns:a16="http://schemas.microsoft.com/office/drawing/2014/main" id="{E8BBA2C2-4D18-474B-9E3E-2D226D59B82F}"/>
              </a:ext>
            </a:extLst>
          </p:cNvPr>
          <p:cNvSpPr txBox="1"/>
          <p:nvPr/>
        </p:nvSpPr>
        <p:spPr>
          <a:xfrm>
            <a:off x="7290000" y="4677523"/>
            <a:ext cx="4466210" cy="903196"/>
          </a:xfrm>
          <a:prstGeom prst="rect">
            <a:avLst/>
          </a:prstGeom>
          <a:noFill/>
        </p:spPr>
        <p:txBody>
          <a:bodyPr wrap="square" rtlCol="0">
            <a:spAutoFit/>
          </a:bodyPr>
          <a:lstStyle/>
          <a:p>
            <a:pPr>
              <a:lnSpc>
                <a:spcPct val="130000"/>
              </a:lnSpc>
            </a:pPr>
            <a:r>
              <a:rPr lang="en-CA" altLang="zh-CN" sz="1400" dirty="0">
                <a:latin typeface="Yu Gothic UI" panose="020B0500000000000000" pitchFamily="34" charset="-128"/>
                <a:ea typeface="Yu Gothic UI" panose="020B0500000000000000" pitchFamily="34" charset="-128"/>
              </a:rPr>
              <a:t>Modelling users’ performance on items based on their past interactions. Using the neural collaborative filtering, compare it with classical matrix factorization. </a:t>
            </a:r>
          </a:p>
        </p:txBody>
      </p:sp>
      <p:cxnSp>
        <p:nvCxnSpPr>
          <p:cNvPr id="36" name="直接连接符 52">
            <a:extLst>
              <a:ext uri="{FF2B5EF4-FFF2-40B4-BE49-F238E27FC236}">
                <a16:creationId xmlns:a16="http://schemas.microsoft.com/office/drawing/2014/main" id="{F066B1A6-6200-4D5A-88B6-DEB4840AFCD9}"/>
              </a:ext>
            </a:extLst>
          </p:cNvPr>
          <p:cNvCxnSpPr>
            <a:cxnSpLocks/>
          </p:cNvCxnSpPr>
          <p:nvPr/>
        </p:nvCxnSpPr>
        <p:spPr>
          <a:xfrm>
            <a:off x="7096563" y="3868823"/>
            <a:ext cx="0" cy="2189183"/>
          </a:xfrm>
          <a:prstGeom prst="line">
            <a:avLst/>
          </a:prstGeom>
          <a:ln w="28575">
            <a:solidFill>
              <a:srgbClr val="D4200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879898"/>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665" y="6372807"/>
            <a:ext cx="11725611" cy="415970"/>
            <a:chOff x="234665" y="6372807"/>
            <a:chExt cx="11725611" cy="415970"/>
          </a:xfrm>
        </p:grpSpPr>
        <p:cxnSp>
          <p:nvCxnSpPr>
            <p:cNvPr id="39" name="直接连接符 38"/>
            <p:cNvCxnSpPr>
              <a:cxnSpLocks/>
              <a:stCxn id="41"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42" name="文本框 41"/>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29" name="Google Shape;416;p51">
            <a:extLst>
              <a:ext uri="{FF2B5EF4-FFF2-40B4-BE49-F238E27FC236}">
                <a16:creationId xmlns:a16="http://schemas.microsoft.com/office/drawing/2014/main" id="{6C811D3A-1AA6-48A1-BA18-B2BD0697775E}"/>
              </a:ext>
            </a:extLst>
          </p:cNvPr>
          <p:cNvSpPr/>
          <p:nvPr/>
        </p:nvSpPr>
        <p:spPr>
          <a:xfrm>
            <a:off x="3066086" y="2805811"/>
            <a:ext cx="6848881" cy="1543158"/>
          </a:xfrm>
          <a:prstGeom prst="rect">
            <a:avLst/>
          </a:prstGeom>
          <a:noFill/>
          <a:ln w="38100" cap="flat" cmpd="sng">
            <a:solidFill>
              <a:srgbClr val="D42002"/>
            </a:solidFill>
            <a:prstDash val="solid"/>
            <a:round/>
            <a:headEnd type="none" w="sm" len="sm"/>
            <a:tailEnd type="none" w="sm" len="sm"/>
          </a:ln>
        </p:spPr>
        <p:txBody>
          <a:bodyPr spcFirstLastPara="1" wrap="square" lIns="96425" tIns="48200" rIns="96425" bIns="48200" anchor="t" anchorCtr="0">
            <a:noAutofit/>
          </a:bodyPr>
          <a:lstStyle/>
          <a:p>
            <a:pPr marL="0" marR="0" lvl="0" indent="0" algn="l" rtl="0">
              <a:lnSpc>
                <a:spcPct val="100000"/>
              </a:lnSpc>
              <a:spcBef>
                <a:spcPts val="0"/>
              </a:spcBef>
              <a:spcAft>
                <a:spcPts val="0"/>
              </a:spcAft>
              <a:buClr>
                <a:schemeClr val="dk1"/>
              </a:buClr>
              <a:buSzPts val="1898"/>
              <a:buFont typeface="Times"/>
              <a:buNone/>
            </a:pPr>
            <a:endParaRPr sz="1898" b="0" i="0" u="none" strike="noStrike" cap="none" dirty="0">
              <a:solidFill>
                <a:srgbClr val="000000"/>
              </a:solidFill>
              <a:latin typeface="Verdana"/>
              <a:ea typeface="Verdana"/>
              <a:cs typeface="Verdana"/>
              <a:sym typeface="Verdana"/>
            </a:endParaRPr>
          </a:p>
        </p:txBody>
      </p:sp>
      <p:sp>
        <p:nvSpPr>
          <p:cNvPr id="34" name="Google Shape;419;p51">
            <a:extLst>
              <a:ext uri="{FF2B5EF4-FFF2-40B4-BE49-F238E27FC236}">
                <a16:creationId xmlns:a16="http://schemas.microsoft.com/office/drawing/2014/main" id="{67C3B74A-D8CC-4B9A-8EAE-4B9B7842196E}"/>
              </a:ext>
            </a:extLst>
          </p:cNvPr>
          <p:cNvSpPr/>
          <p:nvPr/>
        </p:nvSpPr>
        <p:spPr>
          <a:xfrm>
            <a:off x="3066086" y="3145619"/>
            <a:ext cx="6848880" cy="703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dirty="0">
                <a:solidFill>
                  <a:srgbClr val="D42002"/>
                </a:solidFill>
                <a:latin typeface="Yu Gothic UI Light" panose="020B0300000000000000" pitchFamily="34" charset="-128"/>
                <a:ea typeface="Yu Gothic UI Light" panose="020B0300000000000000" pitchFamily="34" charset="-128"/>
                <a:cs typeface="Verdana"/>
                <a:sym typeface="Verdana"/>
              </a:rPr>
              <a:t>Data Pipeline</a:t>
            </a:r>
            <a:endParaRPr sz="5400" dirty="0">
              <a:solidFill>
                <a:srgbClr val="D42002"/>
              </a:solidFill>
              <a:latin typeface="Yu Gothic UI Light" panose="020B0300000000000000" pitchFamily="34" charset="-128"/>
              <a:ea typeface="Yu Gothic UI Light" panose="020B0300000000000000" pitchFamily="34" charset="-128"/>
              <a:cs typeface="Verdana"/>
              <a:sym typeface="Verdana"/>
            </a:endParaRPr>
          </a:p>
        </p:txBody>
      </p:sp>
      <p:sp>
        <p:nvSpPr>
          <p:cNvPr id="36" name="矩形 35">
            <a:extLst>
              <a:ext uri="{FF2B5EF4-FFF2-40B4-BE49-F238E27FC236}">
                <a16:creationId xmlns:a16="http://schemas.microsoft.com/office/drawing/2014/main" id="{CD25B0DF-B1D3-4A20-8328-C6F677548B9B}"/>
              </a:ext>
            </a:extLst>
          </p:cNvPr>
          <p:cNvSpPr/>
          <p:nvPr/>
        </p:nvSpPr>
        <p:spPr>
          <a:xfrm>
            <a:off x="1962277" y="2121468"/>
            <a:ext cx="2224888" cy="1024151"/>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文字方塊 36">
            <a:extLst>
              <a:ext uri="{FF2B5EF4-FFF2-40B4-BE49-F238E27FC236}">
                <a16:creationId xmlns:a16="http://schemas.microsoft.com/office/drawing/2014/main" id="{06963357-D8E6-48A6-A550-214D926E2D98}"/>
              </a:ext>
            </a:extLst>
          </p:cNvPr>
          <p:cNvSpPr txBox="1"/>
          <p:nvPr/>
        </p:nvSpPr>
        <p:spPr>
          <a:xfrm>
            <a:off x="2230294" y="2273252"/>
            <a:ext cx="1839684" cy="707886"/>
          </a:xfrm>
          <a:prstGeom prst="rect">
            <a:avLst/>
          </a:prstGeom>
          <a:noFill/>
        </p:spPr>
        <p:txBody>
          <a:bodyPr wrap="square" rtlCol="0">
            <a:spAutoFit/>
          </a:bodyPr>
          <a:lstStyle/>
          <a:p>
            <a:r>
              <a:rPr lang="en-CA" sz="4000" dirty="0">
                <a:solidFill>
                  <a:schemeClr val="bg1"/>
                </a:solidFill>
                <a:latin typeface="Yu Gothic UI Light" panose="020B0300000000000000" pitchFamily="34" charset="-128"/>
                <a:ea typeface="Yu Gothic UI Light" panose="020B0300000000000000" pitchFamily="34" charset="-128"/>
              </a:rPr>
              <a:t>PART 2</a:t>
            </a:r>
          </a:p>
        </p:txBody>
      </p:sp>
    </p:spTree>
    <p:extLst>
      <p:ext uri="{BB962C8B-B14F-4D97-AF65-F5344CB8AC3E}">
        <p14:creationId xmlns:p14="http://schemas.microsoft.com/office/powerpoint/2010/main" val="624746560"/>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Pipeline</a:t>
            </a:r>
            <a:r>
              <a:rPr lang="en-US" altLang="zh-CN" sz="2800" dirty="0">
                <a:solidFill>
                  <a:schemeClr val="bg1"/>
                </a:solidFill>
                <a:latin typeface="Yu Gothic UI" panose="020B0500000000000000" pitchFamily="34" charset="-128"/>
                <a:ea typeface="Yu Gothic UI" panose="020B0500000000000000" pitchFamily="34" charset="-128"/>
              </a:rPr>
              <a:t> </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pic>
        <p:nvPicPr>
          <p:cNvPr id="5" name="圖片 4">
            <a:extLst>
              <a:ext uri="{FF2B5EF4-FFF2-40B4-BE49-F238E27FC236}">
                <a16:creationId xmlns:a16="http://schemas.microsoft.com/office/drawing/2014/main" id="{164655A0-AA90-44D5-95D6-B752EA2B079D}"/>
              </a:ext>
            </a:extLst>
          </p:cNvPr>
          <p:cNvPicPr>
            <a:picLocks noChangeAspect="1"/>
          </p:cNvPicPr>
          <p:nvPr/>
        </p:nvPicPr>
        <p:blipFill>
          <a:blip r:embed="rId2"/>
          <a:stretch>
            <a:fillRect/>
          </a:stretch>
        </p:blipFill>
        <p:spPr>
          <a:xfrm>
            <a:off x="294338" y="1359020"/>
            <a:ext cx="11603323" cy="4562816"/>
          </a:xfrm>
          <a:prstGeom prst="rect">
            <a:avLst/>
          </a:prstGeom>
        </p:spPr>
      </p:pic>
    </p:spTree>
    <p:extLst>
      <p:ext uri="{BB962C8B-B14F-4D97-AF65-F5344CB8AC3E}">
        <p14:creationId xmlns:p14="http://schemas.microsoft.com/office/powerpoint/2010/main" val="3719375475"/>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Pipeline</a:t>
            </a:r>
            <a:r>
              <a:rPr lang="en-US" altLang="zh-CN" sz="2800" dirty="0">
                <a:solidFill>
                  <a:schemeClr val="bg1"/>
                </a:solidFill>
                <a:latin typeface="Yu Gothic UI" panose="020B0500000000000000" pitchFamily="34" charset="-128"/>
                <a:ea typeface="Yu Gothic UI" panose="020B0500000000000000" pitchFamily="34" charset="-128"/>
              </a:rPr>
              <a:t> </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9" name="文本框 27">
            <a:extLst>
              <a:ext uri="{FF2B5EF4-FFF2-40B4-BE49-F238E27FC236}">
                <a16:creationId xmlns:a16="http://schemas.microsoft.com/office/drawing/2014/main" id="{33CA097C-64A1-4CA5-8558-D5ACB246F586}"/>
              </a:ext>
            </a:extLst>
          </p:cNvPr>
          <p:cNvSpPr txBox="1"/>
          <p:nvPr/>
        </p:nvSpPr>
        <p:spPr>
          <a:xfrm>
            <a:off x="419423" y="1346089"/>
            <a:ext cx="6250318"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Data Cleaning</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19" name="文字方塊 18">
            <a:extLst>
              <a:ext uri="{FF2B5EF4-FFF2-40B4-BE49-F238E27FC236}">
                <a16:creationId xmlns:a16="http://schemas.microsoft.com/office/drawing/2014/main" id="{74B6D8F6-0B53-40F2-9755-A3889ABDF67C}"/>
              </a:ext>
            </a:extLst>
          </p:cNvPr>
          <p:cNvSpPr txBox="1"/>
          <p:nvPr/>
        </p:nvSpPr>
        <p:spPr>
          <a:xfrm>
            <a:off x="546846" y="2241175"/>
            <a:ext cx="11070189" cy="1508105"/>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Keeping the users with only a few reviews leads to a noisy training set and therefore leads to high bias. </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Eliminating too much users leads to a small training set and therefore leads to high variance. </a:t>
            </a:r>
          </a:p>
          <a:p>
            <a:pPr>
              <a:spcBef>
                <a:spcPts val="1200"/>
              </a:spcBef>
            </a:pPr>
            <a:r>
              <a:rPr lang="en-CA" dirty="0">
                <a:latin typeface="Yu Gothic UI" panose="020B0500000000000000" pitchFamily="34" charset="-128"/>
                <a:ea typeface="Yu Gothic UI" panose="020B0500000000000000" pitchFamily="34" charset="-128"/>
              </a:rPr>
              <a:t>The challenge here is deciding the users with less than what number of reviews need to be eliminated.</a:t>
            </a:r>
          </a:p>
          <a:p>
            <a:pPr>
              <a:spcBef>
                <a:spcPts val="1200"/>
              </a:spcBef>
            </a:pPr>
            <a:r>
              <a:rPr lang="en-CA" dirty="0">
                <a:latin typeface="Yu Gothic UI" panose="020B0500000000000000" pitchFamily="34" charset="-128"/>
                <a:ea typeface="Yu Gothic UI" panose="020B0500000000000000" pitchFamily="34" charset="-128"/>
              </a:rPr>
              <a:t>After the experiments, we decide to eliminate the users with less than 5 reviews.  </a:t>
            </a:r>
          </a:p>
        </p:txBody>
      </p:sp>
      <p:pic>
        <p:nvPicPr>
          <p:cNvPr id="4" name="圖片 3">
            <a:extLst>
              <a:ext uri="{FF2B5EF4-FFF2-40B4-BE49-F238E27FC236}">
                <a16:creationId xmlns:a16="http://schemas.microsoft.com/office/drawing/2014/main" id="{AC29258D-553D-4279-AA2C-F00D88C33121}"/>
              </a:ext>
            </a:extLst>
          </p:cNvPr>
          <p:cNvPicPr>
            <a:picLocks noChangeAspect="1"/>
          </p:cNvPicPr>
          <p:nvPr/>
        </p:nvPicPr>
        <p:blipFill>
          <a:blip r:embed="rId3"/>
          <a:stretch>
            <a:fillRect/>
          </a:stretch>
        </p:blipFill>
        <p:spPr>
          <a:xfrm>
            <a:off x="810490" y="4180203"/>
            <a:ext cx="10658742" cy="1900184"/>
          </a:xfrm>
          <a:prstGeom prst="rect">
            <a:avLst/>
          </a:prstGeom>
        </p:spPr>
      </p:pic>
    </p:spTree>
    <p:extLst>
      <p:ext uri="{BB962C8B-B14F-4D97-AF65-F5344CB8AC3E}">
        <p14:creationId xmlns:p14="http://schemas.microsoft.com/office/powerpoint/2010/main" val="939905905"/>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665" y="6372807"/>
            <a:ext cx="11725611" cy="415970"/>
            <a:chOff x="234665" y="6372807"/>
            <a:chExt cx="11725611" cy="415970"/>
          </a:xfrm>
        </p:grpSpPr>
        <p:cxnSp>
          <p:nvCxnSpPr>
            <p:cNvPr id="39" name="直接连接符 38"/>
            <p:cNvCxnSpPr>
              <a:cxnSpLocks/>
              <a:stCxn id="41"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42" name="文本框 41"/>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29" name="Google Shape;416;p51">
            <a:extLst>
              <a:ext uri="{FF2B5EF4-FFF2-40B4-BE49-F238E27FC236}">
                <a16:creationId xmlns:a16="http://schemas.microsoft.com/office/drawing/2014/main" id="{6C811D3A-1AA6-48A1-BA18-B2BD0697775E}"/>
              </a:ext>
            </a:extLst>
          </p:cNvPr>
          <p:cNvSpPr/>
          <p:nvPr/>
        </p:nvSpPr>
        <p:spPr>
          <a:xfrm>
            <a:off x="3066086" y="2805811"/>
            <a:ext cx="6848881" cy="1543158"/>
          </a:xfrm>
          <a:prstGeom prst="rect">
            <a:avLst/>
          </a:prstGeom>
          <a:noFill/>
          <a:ln w="38100" cap="flat" cmpd="sng">
            <a:solidFill>
              <a:srgbClr val="D42002"/>
            </a:solidFill>
            <a:prstDash val="solid"/>
            <a:round/>
            <a:headEnd type="none" w="sm" len="sm"/>
            <a:tailEnd type="none" w="sm" len="sm"/>
          </a:ln>
        </p:spPr>
        <p:txBody>
          <a:bodyPr spcFirstLastPara="1" wrap="square" lIns="96425" tIns="48200" rIns="96425" bIns="48200" anchor="t" anchorCtr="0">
            <a:noAutofit/>
          </a:bodyPr>
          <a:lstStyle/>
          <a:p>
            <a:pPr marL="0" marR="0" lvl="0" indent="0" algn="l" rtl="0">
              <a:lnSpc>
                <a:spcPct val="100000"/>
              </a:lnSpc>
              <a:spcBef>
                <a:spcPts val="0"/>
              </a:spcBef>
              <a:spcAft>
                <a:spcPts val="0"/>
              </a:spcAft>
              <a:buClr>
                <a:schemeClr val="dk1"/>
              </a:buClr>
              <a:buSzPts val="1898"/>
              <a:buFont typeface="Times"/>
              <a:buNone/>
            </a:pPr>
            <a:endParaRPr sz="1898" b="0" i="0" u="none" strike="noStrike" cap="none" dirty="0">
              <a:solidFill>
                <a:srgbClr val="000000"/>
              </a:solidFill>
              <a:latin typeface="Verdana"/>
              <a:ea typeface="Verdana"/>
              <a:cs typeface="Verdana"/>
              <a:sym typeface="Verdana"/>
            </a:endParaRPr>
          </a:p>
        </p:txBody>
      </p:sp>
      <p:sp>
        <p:nvSpPr>
          <p:cNvPr id="34" name="Google Shape;419;p51">
            <a:extLst>
              <a:ext uri="{FF2B5EF4-FFF2-40B4-BE49-F238E27FC236}">
                <a16:creationId xmlns:a16="http://schemas.microsoft.com/office/drawing/2014/main" id="{67C3B74A-D8CC-4B9A-8EAE-4B9B7842196E}"/>
              </a:ext>
            </a:extLst>
          </p:cNvPr>
          <p:cNvSpPr/>
          <p:nvPr/>
        </p:nvSpPr>
        <p:spPr>
          <a:xfrm>
            <a:off x="3066086" y="3145619"/>
            <a:ext cx="6848880" cy="703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dirty="0">
                <a:solidFill>
                  <a:srgbClr val="D42002"/>
                </a:solidFill>
                <a:latin typeface="Yu Gothic UI Light" panose="020B0300000000000000" pitchFamily="34" charset="-128"/>
                <a:ea typeface="Yu Gothic UI Light" panose="020B0300000000000000" pitchFamily="34" charset="-128"/>
                <a:cs typeface="Verdana"/>
                <a:sym typeface="Verdana"/>
              </a:rPr>
              <a:t>Data Models</a:t>
            </a:r>
            <a:endParaRPr sz="5400" dirty="0">
              <a:solidFill>
                <a:srgbClr val="D42002"/>
              </a:solidFill>
              <a:latin typeface="Yu Gothic UI Light" panose="020B0300000000000000" pitchFamily="34" charset="-128"/>
              <a:ea typeface="Yu Gothic UI Light" panose="020B0300000000000000" pitchFamily="34" charset="-128"/>
              <a:cs typeface="Verdana"/>
              <a:sym typeface="Verdana"/>
            </a:endParaRPr>
          </a:p>
        </p:txBody>
      </p:sp>
      <p:sp>
        <p:nvSpPr>
          <p:cNvPr id="36" name="矩形 35">
            <a:extLst>
              <a:ext uri="{FF2B5EF4-FFF2-40B4-BE49-F238E27FC236}">
                <a16:creationId xmlns:a16="http://schemas.microsoft.com/office/drawing/2014/main" id="{CD25B0DF-B1D3-4A20-8328-C6F677548B9B}"/>
              </a:ext>
            </a:extLst>
          </p:cNvPr>
          <p:cNvSpPr/>
          <p:nvPr/>
        </p:nvSpPr>
        <p:spPr>
          <a:xfrm>
            <a:off x="1962277" y="2121468"/>
            <a:ext cx="2224888" cy="1024151"/>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文字方塊 36">
            <a:extLst>
              <a:ext uri="{FF2B5EF4-FFF2-40B4-BE49-F238E27FC236}">
                <a16:creationId xmlns:a16="http://schemas.microsoft.com/office/drawing/2014/main" id="{06963357-D8E6-48A6-A550-214D926E2D98}"/>
              </a:ext>
            </a:extLst>
          </p:cNvPr>
          <p:cNvSpPr txBox="1"/>
          <p:nvPr/>
        </p:nvSpPr>
        <p:spPr>
          <a:xfrm>
            <a:off x="2230294" y="2273252"/>
            <a:ext cx="1839684" cy="707886"/>
          </a:xfrm>
          <a:prstGeom prst="rect">
            <a:avLst/>
          </a:prstGeom>
          <a:noFill/>
        </p:spPr>
        <p:txBody>
          <a:bodyPr wrap="square" rtlCol="0">
            <a:spAutoFit/>
          </a:bodyPr>
          <a:lstStyle/>
          <a:p>
            <a:r>
              <a:rPr lang="en-CA" sz="4000" dirty="0">
                <a:solidFill>
                  <a:schemeClr val="bg1"/>
                </a:solidFill>
                <a:latin typeface="Yu Gothic UI Light" panose="020B0300000000000000" pitchFamily="34" charset="-128"/>
                <a:ea typeface="Yu Gothic UI Light" panose="020B0300000000000000" pitchFamily="34" charset="-128"/>
              </a:rPr>
              <a:t>PART 3</a:t>
            </a:r>
          </a:p>
        </p:txBody>
      </p:sp>
    </p:spTree>
    <p:extLst>
      <p:ext uri="{BB962C8B-B14F-4D97-AF65-F5344CB8AC3E}">
        <p14:creationId xmlns:p14="http://schemas.microsoft.com/office/powerpoint/2010/main" val="2507081592"/>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EFD8D79-E72B-4B6A-9E91-E0FC22480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577" y="1619982"/>
            <a:ext cx="5017443" cy="4389500"/>
          </a:xfrm>
          <a:prstGeom prst="rect">
            <a:avLst/>
          </a:prstGeom>
        </p:spPr>
      </p:pic>
      <p:sp>
        <p:nvSpPr>
          <p:cNvPr id="31" name="矩形 30"/>
          <p:cNvSpPr/>
          <p:nvPr/>
        </p:nvSpPr>
        <p:spPr>
          <a:xfrm>
            <a:off x="0" y="0"/>
            <a:ext cx="12192000" cy="908050"/>
          </a:xfrm>
          <a:prstGeom prst="rect">
            <a:avLst/>
          </a:prstGeom>
          <a:solidFill>
            <a:srgbClr val="D42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195993"/>
            <a:ext cx="2722002" cy="523220"/>
          </a:xfrm>
          <a:prstGeom prst="rect">
            <a:avLst/>
          </a:prstGeom>
          <a:noFill/>
        </p:spPr>
        <p:txBody>
          <a:bodyPr wrap="square" rtlCol="0">
            <a:spAutoFit/>
          </a:bodyPr>
          <a:lstStyle/>
          <a:p>
            <a:r>
              <a:rPr lang="en-US" altLang="zh-CN" sz="2800" dirty="0">
                <a:solidFill>
                  <a:schemeClr val="bg1"/>
                </a:solidFill>
                <a:latin typeface="Yu Gothic UI Light" panose="020B0300000000000000" pitchFamily="34" charset="-128"/>
                <a:ea typeface="Yu Gothic UI Light" panose="020B0300000000000000" pitchFamily="34" charset="-128"/>
              </a:rPr>
              <a:t>Data Models</a:t>
            </a:r>
            <a:endParaRPr lang="zh-CN" altLang="en-US" sz="2800" dirty="0">
              <a:solidFill>
                <a:schemeClr val="bg1"/>
              </a:solidFill>
              <a:latin typeface="Yu Gothic UI" panose="020B0500000000000000" pitchFamily="34" charset="-128"/>
              <a:ea typeface="Yu Gothic UI" panose="020B0500000000000000" pitchFamily="34" charset="-128"/>
            </a:endParaRPr>
          </a:p>
        </p:txBody>
      </p:sp>
      <p:grpSp>
        <p:nvGrpSpPr>
          <p:cNvPr id="29" name="组合 29">
            <a:extLst>
              <a:ext uri="{FF2B5EF4-FFF2-40B4-BE49-F238E27FC236}">
                <a16:creationId xmlns:a16="http://schemas.microsoft.com/office/drawing/2014/main" id="{627368EC-BBD3-46BC-8667-E874FF26934C}"/>
              </a:ext>
            </a:extLst>
          </p:cNvPr>
          <p:cNvGrpSpPr/>
          <p:nvPr/>
        </p:nvGrpSpPr>
        <p:grpSpPr>
          <a:xfrm>
            <a:off x="234665" y="6372807"/>
            <a:ext cx="11725611" cy="415970"/>
            <a:chOff x="234665" y="6372807"/>
            <a:chExt cx="11725611" cy="415970"/>
          </a:xfrm>
        </p:grpSpPr>
        <p:cxnSp>
          <p:nvCxnSpPr>
            <p:cNvPr id="32" name="直接连接符 38">
              <a:extLst>
                <a:ext uri="{FF2B5EF4-FFF2-40B4-BE49-F238E27FC236}">
                  <a16:creationId xmlns:a16="http://schemas.microsoft.com/office/drawing/2014/main" id="{ADA11FFB-0C49-4A91-A4CD-E96B4817964E}"/>
                </a:ext>
              </a:extLst>
            </p:cNvPr>
            <p:cNvCxnSpPr>
              <a:cxnSpLocks/>
              <a:stCxn id="33" idx="3"/>
            </p:cNvCxnSpPr>
            <p:nvPr/>
          </p:nvCxnSpPr>
          <p:spPr>
            <a:xfrm flipV="1">
              <a:off x="3583588" y="6511310"/>
              <a:ext cx="8254400" cy="153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40">
              <a:extLst>
                <a:ext uri="{FF2B5EF4-FFF2-40B4-BE49-F238E27FC236}">
                  <a16:creationId xmlns:a16="http://schemas.microsoft.com/office/drawing/2014/main" id="{C5A44050-EB3B-43AB-9EC2-F1E87A5299A9}"/>
                </a:ext>
              </a:extLst>
            </p:cNvPr>
            <p:cNvSpPr txBox="1"/>
            <p:nvPr/>
          </p:nvSpPr>
          <p:spPr>
            <a:xfrm>
              <a:off x="234665" y="6372807"/>
              <a:ext cx="3348923" cy="307777"/>
            </a:xfrm>
            <a:prstGeom prst="rect">
              <a:avLst/>
            </a:prstGeom>
            <a:noFill/>
          </p:spPr>
          <p:txBody>
            <a:bodyPr wrap="square" rtlCol="0">
              <a:spAutoFit/>
            </a:bodyPr>
            <a:lstStyle/>
            <a:p>
              <a:r>
                <a:rPr lang="en-US" altLang="zh-CN" sz="1400" dirty="0">
                  <a:solidFill>
                    <a:schemeClr val="bg1">
                      <a:lumMod val="50000"/>
                    </a:schemeClr>
                  </a:solidFill>
                  <a:latin typeface="Yu Gothic UI Light" panose="020B0300000000000000" pitchFamily="34" charset="-128"/>
                  <a:ea typeface="Yu Gothic UI Light" panose="020B0300000000000000" pitchFamily="34" charset="-128"/>
                </a:rPr>
                <a:t>Toronto Restaurant Recommender System</a:t>
              </a:r>
              <a:endParaRPr lang="zh-CN" altLang="en-US" sz="1400" dirty="0">
                <a:solidFill>
                  <a:schemeClr val="bg1">
                    <a:lumMod val="50000"/>
                  </a:schemeClr>
                </a:solidFill>
                <a:latin typeface="Yu Gothic UI Light" panose="020B0300000000000000" pitchFamily="34" charset="-128"/>
                <a:ea typeface="Yu Gothic UI Light" panose="020B0300000000000000" pitchFamily="34" charset="-128"/>
              </a:endParaRPr>
            </a:p>
          </p:txBody>
        </p:sp>
        <p:sp>
          <p:nvSpPr>
            <p:cNvPr id="34" name="文本框 41">
              <a:extLst>
                <a:ext uri="{FF2B5EF4-FFF2-40B4-BE49-F238E27FC236}">
                  <a16:creationId xmlns:a16="http://schemas.microsoft.com/office/drawing/2014/main" id="{E25A04CB-B3E7-4C51-BFB9-EB7A57E0251D}"/>
                </a:ext>
              </a:extLst>
            </p:cNvPr>
            <p:cNvSpPr txBox="1"/>
            <p:nvPr/>
          </p:nvSpPr>
          <p:spPr>
            <a:xfrm>
              <a:off x="8608413" y="6534861"/>
              <a:ext cx="3351863" cy="253916"/>
            </a:xfrm>
            <a:prstGeom prst="rect">
              <a:avLst/>
            </a:prstGeom>
            <a:noFill/>
          </p:spPr>
          <p:txBody>
            <a:bodyPr wrap="square" rtlCol="0">
              <a:spAutoFit/>
            </a:bodyPr>
            <a:lstStyle>
              <a:defPPr>
                <a:defRPr lang="zh-CN"/>
              </a:defPPr>
              <a:lvl1pPr>
                <a:defRPr sz="900">
                  <a:solidFill>
                    <a:schemeClr val="bg1">
                      <a:lumMod val="50000"/>
                    </a:schemeClr>
                  </a:solidFill>
                </a:defRPr>
              </a:lvl1pPr>
            </a:lstStyle>
            <a:p>
              <a:pPr algn="r"/>
              <a:r>
                <a:rPr lang="en-US" altLang="zh-CN" sz="1050" dirty="0">
                  <a:solidFill>
                    <a:schemeClr val="tx1">
                      <a:lumMod val="65000"/>
                      <a:lumOff val="35000"/>
                    </a:schemeClr>
                  </a:solidFill>
                  <a:latin typeface="Yu Gothic UI Light" panose="020B0300000000000000" pitchFamily="34" charset="-128"/>
                  <a:ea typeface="Yu Gothic UI Light" panose="020B0300000000000000" pitchFamily="34" charset="-128"/>
                </a:rPr>
                <a:t>Presented by Jiangning Luo and Hang Gong</a:t>
              </a:r>
              <a:endParaRPr lang="zh-CN" altLang="en-US" sz="105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grpSp>
      <p:sp>
        <p:nvSpPr>
          <p:cNvPr id="30" name="文本框 27">
            <a:extLst>
              <a:ext uri="{FF2B5EF4-FFF2-40B4-BE49-F238E27FC236}">
                <a16:creationId xmlns:a16="http://schemas.microsoft.com/office/drawing/2014/main" id="{065D5D30-5794-4B3B-A628-410AAE21B179}"/>
              </a:ext>
            </a:extLst>
          </p:cNvPr>
          <p:cNvSpPr txBox="1"/>
          <p:nvPr/>
        </p:nvSpPr>
        <p:spPr>
          <a:xfrm>
            <a:off x="419423" y="1346089"/>
            <a:ext cx="6250318" cy="707886"/>
          </a:xfrm>
          <a:prstGeom prst="rect">
            <a:avLst/>
          </a:prstGeom>
          <a:noFill/>
        </p:spPr>
        <p:txBody>
          <a:bodyPr wrap="square" rtlCol="0">
            <a:spAutoFit/>
          </a:bodyPr>
          <a:lstStyle>
            <a:defPPr>
              <a:defRPr lang="zh-CN"/>
            </a:defPPr>
            <a:lvl1pPr>
              <a:defRPr sz="2000">
                <a:latin typeface="+mj-lt"/>
              </a:defRPr>
            </a:lvl1pPr>
          </a:lstStyle>
          <a:p>
            <a:r>
              <a:rPr lang="en-US" altLang="zh-CN" sz="4000" dirty="0">
                <a:solidFill>
                  <a:srgbClr val="D42002"/>
                </a:solidFill>
                <a:latin typeface="Yu Gothic UI Light" panose="020B0300000000000000" pitchFamily="34" charset="-128"/>
                <a:ea typeface="Yu Gothic UI Light" panose="020B0300000000000000" pitchFamily="34" charset="-128"/>
              </a:rPr>
              <a:t>Interaction Matrix</a:t>
            </a:r>
            <a:endParaRPr lang="zh-CN" altLang="en-US" sz="4000" dirty="0">
              <a:solidFill>
                <a:srgbClr val="D42002"/>
              </a:solidFill>
              <a:latin typeface="Yu Gothic UI Light" panose="020B0300000000000000" pitchFamily="34" charset="-128"/>
              <a:ea typeface="Yu Gothic UI Light" panose="020B0300000000000000" pitchFamily="34" charset="-128"/>
            </a:endParaRPr>
          </a:p>
        </p:txBody>
      </p:sp>
      <p:sp>
        <p:nvSpPr>
          <p:cNvPr id="2" name="文字方塊 1">
            <a:extLst>
              <a:ext uri="{FF2B5EF4-FFF2-40B4-BE49-F238E27FC236}">
                <a16:creationId xmlns:a16="http://schemas.microsoft.com/office/drawing/2014/main" id="{E1851A79-8317-49C7-9406-E0DAF1FB26D4}"/>
              </a:ext>
            </a:extLst>
          </p:cNvPr>
          <p:cNvSpPr txBox="1"/>
          <p:nvPr/>
        </p:nvSpPr>
        <p:spPr>
          <a:xfrm>
            <a:off x="546847" y="2241175"/>
            <a:ext cx="5620871" cy="1354217"/>
          </a:xfrm>
          <a:prstGeom prst="rect">
            <a:avLst/>
          </a:prstGeom>
          <a:noFill/>
        </p:spPr>
        <p:txBody>
          <a:bodyPr wrap="square" rtlCol="0">
            <a:spAutoFit/>
          </a:bodyPr>
          <a:lstStyle/>
          <a:p>
            <a:r>
              <a:rPr lang="en-CA" dirty="0">
                <a:latin typeface="Yu Gothic UI" panose="020B0500000000000000" pitchFamily="34" charset="-128"/>
                <a:ea typeface="Yu Gothic UI" panose="020B0500000000000000" pitchFamily="34" charset="-128"/>
              </a:rPr>
              <a:t>We define the interaction matrix from the interactions between the users and the restaurants</a:t>
            </a:r>
          </a:p>
          <a:p>
            <a:pPr marL="285750" indent="-285750">
              <a:spcBef>
                <a:spcPts val="1200"/>
              </a:spcBef>
              <a:buFont typeface="Arial" panose="020B0604020202020204" pitchFamily="34" charset="0"/>
              <a:buChar char="•"/>
            </a:pPr>
            <a:r>
              <a:rPr lang="en-CA" dirty="0">
                <a:latin typeface="Yu Gothic UI" panose="020B0500000000000000" pitchFamily="34" charset="-128"/>
                <a:ea typeface="Yu Gothic UI" panose="020B0500000000000000" pitchFamily="34" charset="-128"/>
              </a:rPr>
              <a:t>1 if the user is interested in the restaurant</a:t>
            </a:r>
          </a:p>
          <a:p>
            <a:pPr marL="285750" indent="-285750">
              <a:buFont typeface="Arial" panose="020B0604020202020204" pitchFamily="34" charset="0"/>
              <a:buChar char="•"/>
            </a:pPr>
            <a:r>
              <a:rPr lang="en-CA" dirty="0">
                <a:latin typeface="Yu Gothic UI" panose="020B0500000000000000" pitchFamily="34" charset="-128"/>
                <a:ea typeface="Yu Gothic UI" panose="020B0500000000000000" pitchFamily="34" charset="-128"/>
              </a:rPr>
              <a:t>0 if the user have no interest in the restaurant</a:t>
            </a:r>
            <a:endParaRPr lang="en-CA"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512311775"/>
      </p:ext>
    </p:extLst>
  </p:cSld>
  <p:clrMapOvr>
    <a:masterClrMapping/>
  </p:clrMapOvr>
  <p:transition>
    <p:push dir="u"/>
  </p:transition>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1807</TotalTime>
  <Words>1281</Words>
  <Application>Microsoft Office PowerPoint</Application>
  <PresentationFormat>寬螢幕</PresentationFormat>
  <Paragraphs>220</Paragraphs>
  <Slides>31</Slides>
  <Notes>9</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31</vt:i4>
      </vt:variant>
    </vt:vector>
  </HeadingPairs>
  <TitlesOfParts>
    <vt:vector size="40" baseType="lpstr">
      <vt:lpstr>Yu Gothic UI</vt:lpstr>
      <vt:lpstr>Yu Gothic UI Light</vt:lpstr>
      <vt:lpstr>Arial</vt:lpstr>
      <vt:lpstr>Calibri</vt:lpstr>
      <vt:lpstr>Calibri Light</vt:lpstr>
      <vt:lpstr>Cambria Math</vt:lpstr>
      <vt:lpstr>Times</vt:lpstr>
      <vt:lpstr>Verdana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Robin Lo</dc:creator>
  <cp:lastModifiedBy>Robin Lo</cp:lastModifiedBy>
  <cp:revision>93</cp:revision>
  <dcterms:created xsi:type="dcterms:W3CDTF">2021-02-10T04:41:37Z</dcterms:created>
  <dcterms:modified xsi:type="dcterms:W3CDTF">2021-02-17T05:32:12Z</dcterms:modified>
</cp:coreProperties>
</file>